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4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5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6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7.xml" ContentType="application/vnd.openxmlformats-officedocument.theme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8.xml" ContentType="application/vnd.openxmlformats-officedocument.theme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theme/theme9.xml" ContentType="application/vnd.openxmlformats-officedocument.theme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  <p:sldMasterId id="2147483672" r:id="rId6"/>
    <p:sldMasterId id="2147483689" r:id="rId7"/>
    <p:sldMasterId id="2147483706" r:id="rId8"/>
    <p:sldMasterId id="2147483724" r:id="rId9"/>
    <p:sldMasterId id="2147483741" r:id="rId10"/>
    <p:sldMasterId id="2147483753" r:id="rId11"/>
    <p:sldMasterId id="2147483765" r:id="rId12"/>
    <p:sldMasterId id="2147483783" r:id="rId13"/>
  </p:sldMasterIdLst>
  <p:notesMasterIdLst>
    <p:notesMasterId r:id="rId46"/>
  </p:notesMasterIdLst>
  <p:sldIdLst>
    <p:sldId id="257" r:id="rId14"/>
    <p:sldId id="271" r:id="rId15"/>
    <p:sldId id="273" r:id="rId16"/>
    <p:sldId id="309" r:id="rId17"/>
    <p:sldId id="305" r:id="rId18"/>
    <p:sldId id="290" r:id="rId19"/>
    <p:sldId id="299" r:id="rId20"/>
    <p:sldId id="300" r:id="rId21"/>
    <p:sldId id="302" r:id="rId22"/>
    <p:sldId id="291" r:id="rId23"/>
    <p:sldId id="282" r:id="rId24"/>
    <p:sldId id="293" r:id="rId25"/>
    <p:sldId id="294" r:id="rId26"/>
    <p:sldId id="295" r:id="rId27"/>
    <p:sldId id="307" r:id="rId28"/>
    <p:sldId id="308" r:id="rId29"/>
    <p:sldId id="283" r:id="rId30"/>
    <p:sldId id="285" r:id="rId31"/>
    <p:sldId id="284" r:id="rId32"/>
    <p:sldId id="297" r:id="rId33"/>
    <p:sldId id="272" r:id="rId34"/>
    <p:sldId id="298" r:id="rId35"/>
    <p:sldId id="310" r:id="rId36"/>
    <p:sldId id="260" r:id="rId37"/>
    <p:sldId id="277" r:id="rId38"/>
    <p:sldId id="289" r:id="rId39"/>
    <p:sldId id="278" r:id="rId40"/>
    <p:sldId id="279" r:id="rId41"/>
    <p:sldId id="304" r:id="rId42"/>
    <p:sldId id="303" r:id="rId43"/>
    <p:sldId id="286" r:id="rId44"/>
    <p:sldId id="288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EAEE"/>
    <a:srgbClr val="D1E7F6"/>
    <a:srgbClr val="E2F3F5"/>
    <a:srgbClr val="2E2E2E"/>
    <a:srgbClr val="C3EBFD"/>
    <a:srgbClr val="CCFFFF"/>
    <a:srgbClr val="E3F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C8B500-94E0-4F43-B176-73F04579A810}" v="206" dt="2023-05-12T15:09:39.7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slide" Target="slides/slide26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slide" Target="slides/slide29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3.xml"/><Relationship Id="rId29" Type="http://schemas.openxmlformats.org/officeDocument/2006/relationships/slide" Target="slides/slide16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40" Type="http://schemas.openxmlformats.org/officeDocument/2006/relationships/slide" Target="slides/slide27.xml"/><Relationship Id="rId45" Type="http://schemas.openxmlformats.org/officeDocument/2006/relationships/slide" Target="slides/slide32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4" Type="http://schemas.openxmlformats.org/officeDocument/2006/relationships/slide" Target="slides/slide3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slide" Target="slides/slide30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5.xml"/><Relationship Id="rId51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7.xml"/><Relationship Id="rId41" Type="http://schemas.openxmlformats.org/officeDocument/2006/relationships/slide" Target="slides/slide28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189414-3FBE-452E-A5F2-58434B28C5E6}" type="doc">
      <dgm:prSet loTypeId="urn:microsoft.com/office/officeart/2011/layout/HexagonRadial" loCatId="cycle" qsTypeId="urn:microsoft.com/office/officeart/2005/8/quickstyle/3d1" qsCatId="3D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C6964E14-583B-432E-9350-70D436630B1A}">
      <dgm:prSet custT="1"/>
      <dgm:spPr/>
      <dgm:t>
        <a:bodyPr/>
        <a:lstStyle/>
        <a:p>
          <a:r>
            <a:rPr lang="en-US" sz="36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rPr>
            <a:t>ERD</a:t>
          </a:r>
          <a:endParaRPr lang="en-US" sz="36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E101954-2D0A-41DE-A365-B758171F1017}" type="parTrans" cxnId="{A9BEE81A-458A-44E9-912B-D1A384C58D4A}">
      <dgm:prSet/>
      <dgm:spPr/>
      <dgm:t>
        <a:bodyPr/>
        <a:lstStyle/>
        <a:p>
          <a:endParaRPr lang="en-US"/>
        </a:p>
      </dgm:t>
    </dgm:pt>
    <dgm:pt modelId="{2D653CBB-D883-4047-B585-6463D5468648}" type="sibTrans" cxnId="{A9BEE81A-458A-44E9-912B-D1A384C58D4A}">
      <dgm:prSet/>
      <dgm:spPr/>
      <dgm:t>
        <a:bodyPr/>
        <a:lstStyle/>
        <a:p>
          <a:endParaRPr lang="en-US"/>
        </a:p>
      </dgm:t>
    </dgm:pt>
    <dgm:pt modelId="{E462B75C-E433-4A4B-A2BA-AA2EE6A9F0EF}" type="pres">
      <dgm:prSet presAssocID="{2B189414-3FBE-452E-A5F2-58434B28C5E6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7F4D11FE-8598-44C1-98D6-B47D146F72ED}" type="pres">
      <dgm:prSet presAssocID="{C6964E14-583B-432E-9350-70D436630B1A}" presName="Parent" presStyleLbl="node0" presStyleIdx="0" presStyleCnt="1" custScaleX="267239">
        <dgm:presLayoutVars>
          <dgm:chMax val="6"/>
          <dgm:chPref val="6"/>
        </dgm:presLayoutVars>
      </dgm:prSet>
      <dgm:spPr/>
    </dgm:pt>
  </dgm:ptLst>
  <dgm:cxnLst>
    <dgm:cxn modelId="{A9BEE81A-458A-44E9-912B-D1A384C58D4A}" srcId="{2B189414-3FBE-452E-A5F2-58434B28C5E6}" destId="{C6964E14-583B-432E-9350-70D436630B1A}" srcOrd="0" destOrd="0" parTransId="{8E101954-2D0A-41DE-A365-B758171F1017}" sibTransId="{2D653CBB-D883-4047-B585-6463D5468648}"/>
    <dgm:cxn modelId="{118F5E69-A249-4C16-A77C-8E80F42D2D85}" type="presOf" srcId="{2B189414-3FBE-452E-A5F2-58434B28C5E6}" destId="{E462B75C-E433-4A4B-A2BA-AA2EE6A9F0EF}" srcOrd="0" destOrd="0" presId="urn:microsoft.com/office/officeart/2011/layout/HexagonRadial"/>
    <dgm:cxn modelId="{48470998-EE2B-4995-B91B-553CE2778864}" type="presOf" srcId="{C6964E14-583B-432E-9350-70D436630B1A}" destId="{7F4D11FE-8598-44C1-98D6-B47D146F72ED}" srcOrd="0" destOrd="0" presId="urn:microsoft.com/office/officeart/2011/layout/HexagonRadial"/>
    <dgm:cxn modelId="{993123AF-66B7-4639-96AF-BD67A13552C8}" type="presParOf" srcId="{E462B75C-E433-4A4B-A2BA-AA2EE6A9F0EF}" destId="{7F4D11FE-8598-44C1-98D6-B47D146F72ED}" srcOrd="0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189414-3FBE-452E-A5F2-58434B28C5E6}" type="doc">
      <dgm:prSet loTypeId="urn:microsoft.com/office/officeart/2011/layout/HexagonRadial" loCatId="cycle" qsTypeId="urn:microsoft.com/office/officeart/2005/8/quickstyle/3d1" qsCatId="3D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C6964E14-583B-432E-9350-70D436630B1A}">
      <dgm:prSet custT="1"/>
      <dgm:spPr/>
      <dgm:t>
        <a:bodyPr/>
        <a:lstStyle/>
        <a:p>
          <a:r>
            <a:rPr lang="en-US" sz="36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rPr>
            <a:t>ERD</a:t>
          </a:r>
          <a:endParaRPr lang="en-US" sz="36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E101954-2D0A-41DE-A365-B758171F1017}" type="parTrans" cxnId="{A9BEE81A-458A-44E9-912B-D1A384C58D4A}">
      <dgm:prSet/>
      <dgm:spPr/>
      <dgm:t>
        <a:bodyPr/>
        <a:lstStyle/>
        <a:p>
          <a:endParaRPr lang="en-US"/>
        </a:p>
      </dgm:t>
    </dgm:pt>
    <dgm:pt modelId="{2D653CBB-D883-4047-B585-6463D5468648}" type="sibTrans" cxnId="{A9BEE81A-458A-44E9-912B-D1A384C58D4A}">
      <dgm:prSet/>
      <dgm:spPr/>
      <dgm:t>
        <a:bodyPr/>
        <a:lstStyle/>
        <a:p>
          <a:endParaRPr lang="en-US"/>
        </a:p>
      </dgm:t>
    </dgm:pt>
    <dgm:pt modelId="{E462B75C-E433-4A4B-A2BA-AA2EE6A9F0EF}" type="pres">
      <dgm:prSet presAssocID="{2B189414-3FBE-452E-A5F2-58434B28C5E6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7F4D11FE-8598-44C1-98D6-B47D146F72ED}" type="pres">
      <dgm:prSet presAssocID="{C6964E14-583B-432E-9350-70D436630B1A}" presName="Parent" presStyleLbl="node0" presStyleIdx="0" presStyleCnt="1" custScaleX="267239">
        <dgm:presLayoutVars>
          <dgm:chMax val="6"/>
          <dgm:chPref val="6"/>
        </dgm:presLayoutVars>
      </dgm:prSet>
      <dgm:spPr/>
    </dgm:pt>
  </dgm:ptLst>
  <dgm:cxnLst>
    <dgm:cxn modelId="{A9BEE81A-458A-44E9-912B-D1A384C58D4A}" srcId="{2B189414-3FBE-452E-A5F2-58434B28C5E6}" destId="{C6964E14-583B-432E-9350-70D436630B1A}" srcOrd="0" destOrd="0" parTransId="{8E101954-2D0A-41DE-A365-B758171F1017}" sibTransId="{2D653CBB-D883-4047-B585-6463D5468648}"/>
    <dgm:cxn modelId="{118F5E69-A249-4C16-A77C-8E80F42D2D85}" type="presOf" srcId="{2B189414-3FBE-452E-A5F2-58434B28C5E6}" destId="{E462B75C-E433-4A4B-A2BA-AA2EE6A9F0EF}" srcOrd="0" destOrd="0" presId="urn:microsoft.com/office/officeart/2011/layout/HexagonRadial"/>
    <dgm:cxn modelId="{48470998-EE2B-4995-B91B-553CE2778864}" type="presOf" srcId="{C6964E14-583B-432E-9350-70D436630B1A}" destId="{7F4D11FE-8598-44C1-98D6-B47D146F72ED}" srcOrd="0" destOrd="0" presId="urn:microsoft.com/office/officeart/2011/layout/HexagonRadial"/>
    <dgm:cxn modelId="{993123AF-66B7-4639-96AF-BD67A13552C8}" type="presParOf" srcId="{E462B75C-E433-4A4B-A2BA-AA2EE6A9F0EF}" destId="{7F4D11FE-8598-44C1-98D6-B47D146F72ED}" srcOrd="0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B189414-3FBE-452E-A5F2-58434B28C5E6}" type="doc">
      <dgm:prSet loTypeId="urn:microsoft.com/office/officeart/2011/layout/HexagonRadial" loCatId="cycle" qsTypeId="urn:microsoft.com/office/officeart/2005/8/quickstyle/3d1" qsCatId="3D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C6964E14-583B-432E-9350-70D436630B1A}">
      <dgm:prSet custT="1"/>
      <dgm:spPr/>
      <dgm:t>
        <a:bodyPr/>
        <a:lstStyle/>
        <a:p>
          <a:r>
            <a: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rPr>
            <a:t>Shema</a:t>
          </a:r>
        </a:p>
      </dgm:t>
    </dgm:pt>
    <dgm:pt modelId="{8E101954-2D0A-41DE-A365-B758171F1017}" type="parTrans" cxnId="{A9BEE81A-458A-44E9-912B-D1A384C58D4A}">
      <dgm:prSet/>
      <dgm:spPr/>
      <dgm:t>
        <a:bodyPr/>
        <a:lstStyle/>
        <a:p>
          <a:endParaRPr lang="en-US"/>
        </a:p>
      </dgm:t>
    </dgm:pt>
    <dgm:pt modelId="{2D653CBB-D883-4047-B585-6463D5468648}" type="sibTrans" cxnId="{A9BEE81A-458A-44E9-912B-D1A384C58D4A}">
      <dgm:prSet/>
      <dgm:spPr/>
      <dgm:t>
        <a:bodyPr/>
        <a:lstStyle/>
        <a:p>
          <a:endParaRPr lang="en-US"/>
        </a:p>
      </dgm:t>
    </dgm:pt>
    <dgm:pt modelId="{E462B75C-E433-4A4B-A2BA-AA2EE6A9F0EF}" type="pres">
      <dgm:prSet presAssocID="{2B189414-3FBE-452E-A5F2-58434B28C5E6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7F4D11FE-8598-44C1-98D6-B47D146F72ED}" type="pres">
      <dgm:prSet presAssocID="{C6964E14-583B-432E-9350-70D436630B1A}" presName="Parent" presStyleLbl="node0" presStyleIdx="0" presStyleCnt="1" custScaleX="267239">
        <dgm:presLayoutVars>
          <dgm:chMax val="6"/>
          <dgm:chPref val="6"/>
        </dgm:presLayoutVars>
      </dgm:prSet>
      <dgm:spPr/>
    </dgm:pt>
  </dgm:ptLst>
  <dgm:cxnLst>
    <dgm:cxn modelId="{A9BEE81A-458A-44E9-912B-D1A384C58D4A}" srcId="{2B189414-3FBE-452E-A5F2-58434B28C5E6}" destId="{C6964E14-583B-432E-9350-70D436630B1A}" srcOrd="0" destOrd="0" parTransId="{8E101954-2D0A-41DE-A365-B758171F1017}" sibTransId="{2D653CBB-D883-4047-B585-6463D5468648}"/>
    <dgm:cxn modelId="{118F5E69-A249-4C16-A77C-8E80F42D2D85}" type="presOf" srcId="{2B189414-3FBE-452E-A5F2-58434B28C5E6}" destId="{E462B75C-E433-4A4B-A2BA-AA2EE6A9F0EF}" srcOrd="0" destOrd="0" presId="urn:microsoft.com/office/officeart/2011/layout/HexagonRadial"/>
    <dgm:cxn modelId="{48470998-EE2B-4995-B91B-553CE2778864}" type="presOf" srcId="{C6964E14-583B-432E-9350-70D436630B1A}" destId="{7F4D11FE-8598-44C1-98D6-B47D146F72ED}" srcOrd="0" destOrd="0" presId="urn:microsoft.com/office/officeart/2011/layout/HexagonRadial"/>
    <dgm:cxn modelId="{993123AF-66B7-4639-96AF-BD67A13552C8}" type="presParOf" srcId="{E462B75C-E433-4A4B-A2BA-AA2EE6A9F0EF}" destId="{7F4D11FE-8598-44C1-98D6-B47D146F72ED}" srcOrd="0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4D11FE-8598-44C1-98D6-B47D146F72ED}">
      <dsp:nvSpPr>
        <dsp:cNvPr id="0" name=""/>
        <dsp:cNvSpPr/>
      </dsp:nvSpPr>
      <dsp:spPr>
        <a:xfrm>
          <a:off x="1263952" y="0"/>
          <a:ext cx="3541591" cy="1146313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rPr>
            <a:t>ERD</a:t>
          </a:r>
          <a:endParaRPr lang="en-US" sz="36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668252" y="130860"/>
        <a:ext cx="2732991" cy="884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4D11FE-8598-44C1-98D6-B47D146F72ED}">
      <dsp:nvSpPr>
        <dsp:cNvPr id="0" name=""/>
        <dsp:cNvSpPr/>
      </dsp:nvSpPr>
      <dsp:spPr>
        <a:xfrm>
          <a:off x="1263952" y="0"/>
          <a:ext cx="3541591" cy="1146313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rPr>
            <a:t>ERD</a:t>
          </a:r>
          <a:endParaRPr lang="en-US" sz="36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668252" y="130860"/>
        <a:ext cx="2732991" cy="8845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4D11FE-8598-44C1-98D6-B47D146F72ED}">
      <dsp:nvSpPr>
        <dsp:cNvPr id="0" name=""/>
        <dsp:cNvSpPr/>
      </dsp:nvSpPr>
      <dsp:spPr>
        <a:xfrm>
          <a:off x="1263952" y="0"/>
          <a:ext cx="3541591" cy="1146313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rPr>
            <a:t>Shema</a:t>
          </a:r>
        </a:p>
      </dsp:txBody>
      <dsp:txXfrm>
        <a:off x="1668252" y="130860"/>
        <a:ext cx="2732991" cy="8845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jpg>
</file>

<file path=ppt/media/image42.jpg>
</file>

<file path=ppt/media/image43.jp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g>
</file>

<file path=ppt/media/image64.jpg>
</file>

<file path=ppt/media/image65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92315C-A006-4B06-85A0-D3019574CBF8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8D2CD7-9837-45C1-9062-A9726A1A6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883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8D2CD7-9837-45C1-9062-A9726A1A690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642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8D2CD7-9837-45C1-9062-A9726A1A69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90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8D2CD7-9837-45C1-9062-A9726A1A690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47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8D2CD7-9837-45C1-9062-A9726A1A69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061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8D2CD7-9837-45C1-9062-A9726A1A690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61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8D2CD7-9837-45C1-9062-A9726A1A690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778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audio" Target="NULL"/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05E07-0E5F-4ECD-A6FE-DF8EF86880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A2ADF6-FEA9-4681-B497-02B534EB57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F22B6-BE85-4DFC-B74D-0511742EC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E442B-8A95-42D5-9764-69BC8B73F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4BB82-2C83-4A2D-BC57-3BB4EEFE6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72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4B868-B4CA-4416-B0D1-80C5BE9AE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101C6-5FAE-4290-A046-D268B0BE1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3281E-C5AB-4112-9204-5B640181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6E044-5251-4F91-AC11-7958F52A6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8419D-E95B-44DA-B3F6-65E6949F0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317980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96750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52453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430998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05804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18178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9154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7040316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78423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39360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867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229A94-3D43-4D80-BB04-2D7B45E4C5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392AEC-23E5-48E7-A72C-72CD46893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DAF74-DBDE-4604-87EF-2B357D341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8E06F-BB4E-46B1-99B4-8F22D69DD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EEDBB-9F42-465F-A7D9-1488F87F5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79189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5736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87212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0354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51524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622638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45595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498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4028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626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29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ar-SA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143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03879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56668380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53947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4019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9385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44204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558033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45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304390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697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81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89621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51707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40025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6110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41347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031376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23515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096456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02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1857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93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ar-SA"/>
              <a:t>انقر لتحرير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08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02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3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13FC0-D9F2-442E-AC19-6C1EBCBFB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C7BA7-BBF2-4D44-ACBA-6E2F11EE7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64E15-C9C4-4ADF-B876-FC875DFF8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A501D-36AC-44C8-932F-2C996B4A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E122-1323-40C5-9D7C-BACC76ACA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285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70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44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107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" name="coin.wav"/>
          </p:stSnd>
        </p:sndAc>
      </p:transition>
    </mc:Choice>
    <mc:Fallback xmlns="">
      <p:transition spd="slow" advTm="1000">
        <p:fade/>
        <p:sndAc>
          <p:stSnd>
            <p:snd r:embed="rId3" name="coin.wav"/>
          </p:stSnd>
        </p:sndAc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529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246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8804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36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61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1114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985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3931D-1233-46F5-9572-1B1DF8EAB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6DF95-7ED5-4A4F-8022-6FD6E8DB8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73CD6-D6F0-4144-8EF1-F497B6837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1D8E1-B3A6-449D-AAC8-B6E3BFBCD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6181F-F19B-4758-8075-DDB39565B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7059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968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3174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5905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94242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7330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09184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05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2692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413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25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A9294-2610-45B8-9EE9-D46A62A2E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CB126-0E7E-442A-9120-0DD6D5D546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8AFA4-0F48-4C39-A085-9D78AEFB5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012D21-8BC0-49F7-9CE5-4365E8EE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A25E0-21E6-4CFF-90CA-B630E1A79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BE2A25-8B78-48A1-AD8C-DE762354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95796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5075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483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7185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2324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70581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14464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175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373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5735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333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2889-754F-439A-A59F-E47C2AF86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63F2C-1207-453D-BFA2-BA6E111FD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AA811-B14B-4E39-ABE4-8445D6502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91E00F-B2FE-4D33-980E-F9DA15B230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BB02F6-03A1-42BE-A6B5-230362946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06CF0F-2B61-45B5-A838-29BBA67D9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38AD76-64B8-45A5-810F-F4218D776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9BE96B-DC50-409F-A2EB-66DD5AED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13648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45716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83310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5033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466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18692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7712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11294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334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9851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625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57340-AA05-4FD9-A581-D2F7EF932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AFBEC7-3C2B-41B4-B7F1-710FF1C32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A00DF2-2188-4AFC-B858-2A5B12E7F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12BDC3-659D-4DF6-924D-C890D703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69598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9405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294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683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66067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8377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92550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2461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1559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4932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59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BE51B7-CC82-428B-9770-2FFF7D5A7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AAB9E9-F850-456B-B2BC-4D83380B3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23EBD1-3A02-4810-8562-DCA9AA50B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6590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703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3871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686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40978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0277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7861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13646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4078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7019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5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25916-FC55-4911-A408-FAE268614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56240-638E-47D9-8EF3-4586E14F0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8074D-E48D-472B-AF8D-5A618D42E9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28F4E1-B1BF-4AB4-97D5-E0A7F8182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03744-56AC-4F14-8B68-1A1D0B706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8721BF-CE26-4A32-BFE8-6F4E56657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4284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6358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1076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730371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7991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079514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54952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8754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0363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847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636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4E82A-0810-4807-B803-64698E8FB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32F489-7FC1-46FE-A370-D7F789C789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DD3B1-E9F1-4A9E-98F0-5A4BC7A54D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AE144-3AA5-4FB2-8CA9-2C48B299E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CE3ED7-B6CC-4FAA-AD73-A61A5C120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7BD96-E89B-47ED-B4F2-18FD014F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64914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9806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424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6986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3149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56086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906605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8843997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2760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399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970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4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29.xml"/><Relationship Id="rId7" Type="http://schemas.openxmlformats.org/officeDocument/2006/relationships/slideLayout" Target="../slideLayouts/slideLayout133.xml"/><Relationship Id="rId12" Type="http://schemas.openxmlformats.org/officeDocument/2006/relationships/slideLayout" Target="../slideLayouts/slideLayout138.xml"/><Relationship Id="rId2" Type="http://schemas.openxmlformats.org/officeDocument/2006/relationships/slideLayout" Target="../slideLayouts/slideLayout128.xml"/><Relationship Id="rId1" Type="http://schemas.openxmlformats.org/officeDocument/2006/relationships/slideLayout" Target="../slideLayouts/slideLayout127.xml"/><Relationship Id="rId6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137.xml"/><Relationship Id="rId5" Type="http://schemas.openxmlformats.org/officeDocument/2006/relationships/slideLayout" Target="../slideLayouts/slideLayout131.xml"/><Relationship Id="rId23" Type="http://schemas.openxmlformats.org/officeDocument/2006/relationships/audio" Target="../media/audio1.wav"/><Relationship Id="rId10" Type="http://schemas.openxmlformats.org/officeDocument/2006/relationships/slideLayout" Target="../slideLayouts/slideLayout136.xml"/><Relationship Id="rId4" Type="http://schemas.openxmlformats.org/officeDocument/2006/relationships/slideLayout" Target="../slideLayouts/slideLayout130.xml"/><Relationship Id="rId9" Type="http://schemas.openxmlformats.org/officeDocument/2006/relationships/slideLayout" Target="../slideLayouts/slideLayout135.xml"/><Relationship Id="rId14" Type="http://schemas.openxmlformats.org/officeDocument/2006/relationships/audio" Target="../media/audio1.wav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audio" Target="NUL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audio" Target="../media/audio1.wav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audio" Target="../media/audio1.wav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57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24" Type="http://schemas.openxmlformats.org/officeDocument/2006/relationships/audio" Target="../media/audio1.wav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23" Type="http://schemas.openxmlformats.org/officeDocument/2006/relationships/image" Target="../media/image6.png"/><Relationship Id="rId10" Type="http://schemas.openxmlformats.org/officeDocument/2006/relationships/slideLayout" Target="../slideLayouts/slideLayout64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image" Target="../media/image5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audio" Target="../media/audio1.wav"/><Relationship Id="rId3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theme" Target="../theme/theme6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audio" Target="../media/audio1.wav"/><Relationship Id="rId10" Type="http://schemas.openxmlformats.org/officeDocument/2006/relationships/slideLayout" Target="../slideLayouts/slideLayout81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9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2.xml"/><Relationship Id="rId23" Type="http://schemas.openxmlformats.org/officeDocument/2006/relationships/audio" Target="../media/audio1.wav"/><Relationship Id="rId10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9.xml"/><Relationship Id="rId5" Type="http://schemas.openxmlformats.org/officeDocument/2006/relationships/slideLayout" Target="../slideLayouts/slideLayout103.xml"/><Relationship Id="rId23" Type="http://schemas.openxmlformats.org/officeDocument/2006/relationships/audio" Target="../media/audio1.wav"/><Relationship Id="rId10" Type="http://schemas.openxmlformats.org/officeDocument/2006/relationships/slideLayout" Target="../slideLayouts/slideLayout108.xml"/><Relationship Id="rId4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7.xml"/><Relationship Id="rId14" Type="http://schemas.openxmlformats.org/officeDocument/2006/relationships/image" Target="../media/image9.jp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7.xml"/><Relationship Id="rId13" Type="http://schemas.openxmlformats.org/officeDocument/2006/relationships/slideLayout" Target="../slideLayouts/slideLayout122.xml"/><Relationship Id="rId18" Type="http://schemas.openxmlformats.org/officeDocument/2006/relationships/theme" Target="../theme/theme9.xml"/><Relationship Id="rId3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6.xml"/><Relationship Id="rId12" Type="http://schemas.openxmlformats.org/officeDocument/2006/relationships/slideLayout" Target="../slideLayouts/slideLayout121.xml"/><Relationship Id="rId17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11.xml"/><Relationship Id="rId16" Type="http://schemas.openxmlformats.org/officeDocument/2006/relationships/slideLayout" Target="../slideLayouts/slideLayout125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24.xml"/><Relationship Id="rId23" Type="http://schemas.openxmlformats.org/officeDocument/2006/relationships/audio" Target="../media/audio1.wav"/><Relationship Id="rId10" Type="http://schemas.openxmlformats.org/officeDocument/2006/relationships/slideLayout" Target="../slideLayouts/slideLayout119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113.xml"/><Relationship Id="rId9" Type="http://schemas.openxmlformats.org/officeDocument/2006/relationships/slideLayout" Target="../slideLayouts/slideLayout118.xml"/><Relationship Id="rId14" Type="http://schemas.openxmlformats.org/officeDocument/2006/relationships/slideLayout" Target="../slideLayouts/slideLayout1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1DDFE4-302C-4CFA-BC4B-B9814B461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6193AA-BAFF-42F4-9DDD-D081598AB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245C12-DC53-4335-B0E7-8730CFB05A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08C27-2F45-4930-8F4B-651BF552FB59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F6D65-6B47-47B4-A884-82C4D308AB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F7105-5534-479F-A80E-011A07063A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C1652-B2F2-47B1-B05E-713C0D20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57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8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14" name="coin.wav"/>
          </p:stSnd>
        </p:sndAc>
      </p:transition>
    </mc:Choice>
    <mc:Fallback xmlns="">
      <p:transition spd="slow" advTm="1000">
        <p:fade/>
        <p:sndAc>
          <p:stSnd>
            <p:snd r:embed="rId23" name="coin.wav"/>
          </p:stSnd>
        </p:sndAc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2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800" advTm="1000">
        <p14:flythrough/>
        <p:sndAc>
          <p:stSnd>
            <p:snd r:embed="rId13" name="coin.wav"/>
          </p:stSnd>
        </p:sndAc>
      </p:transition>
    </mc:Choice>
    <mc:Fallback xmlns="">
      <p:transition spd="slow" advTm="1000">
        <p:fade/>
        <p:sndAc>
          <p:stSnd>
            <p:snd r:embed="rId14" name="coin.wav"/>
          </p:stSnd>
        </p:sndAc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17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18" name="coin.wav"/>
          </p:stSnd>
        </p:sndAc>
      </p:transition>
    </mc:Choice>
    <mc:Fallback xmlns="">
      <p:transition spd="slow" advTm="1000">
        <p:fade/>
        <p:sndAc>
          <p:stSnd>
            <p:snd r:embed="rId19" name="coin.wav"/>
          </p:stSnd>
        </p:sndAc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73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18" name="coin.wav"/>
          </p:stSnd>
        </p:sndAc>
      </p:transition>
    </mc:Choice>
    <mc:Fallback xmlns="">
      <p:transition spd="slow" advTm="1000">
        <p:fade/>
        <p:sndAc>
          <p:stSnd>
            <p:snd r:embed="rId19" name="coin.wav"/>
          </p:stSnd>
        </p:sndAc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126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19" name="coin.wav"/>
          </p:stSnd>
        </p:sndAc>
      </p:transition>
    </mc:Choice>
    <mc:Fallback xmlns="">
      <p:transition spd="slow" advTm="1000">
        <p:fade/>
        <p:sndAc>
          <p:stSnd>
            <p:snd r:embed="rId24" name="coin.wav"/>
          </p:stSnd>
        </p:sndAc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0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18" name="coin.wav"/>
          </p:stSnd>
        </p:sndAc>
      </p:transition>
    </mc:Choice>
    <mc:Fallback xmlns="">
      <p:transition spd="slow" advTm="1000">
        <p:fade/>
        <p:sndAc>
          <p:stSnd>
            <p:snd r:embed="rId23" name="coin.wav"/>
          </p:stSnd>
        </p:sndAc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6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13" name="coin.wav"/>
          </p:stSnd>
        </p:sndAc>
      </p:transition>
    </mc:Choice>
    <mc:Fallback xmlns="">
      <p:transition spd="slow" advTm="1000">
        <p:fade/>
        <p:sndAc>
          <p:stSnd>
            <p:snd r:embed="rId23" name="coin.wav"/>
          </p:stSnd>
        </p:sndAc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216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13" name="coin.wav"/>
          </p:stSnd>
        </p:sndAc>
      </p:transition>
    </mc:Choice>
    <mc:Fallback xmlns="">
      <p:transition spd="slow" advTm="1000">
        <p:fade/>
        <p:sndAc>
          <p:stSnd>
            <p:snd r:embed="rId23" name="coin.wav"/>
          </p:stSnd>
        </p:sndAc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4F2C7-F414-4F47-9304-F855A32CB91D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63C36-0D2A-4A19-AFE2-A763EDAFF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08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  <p:sldLayoutId id="2147483782" r:id="rId17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19" name="coin.wav"/>
          </p:stSnd>
        </p:sndAc>
      </p:transition>
    </mc:Choice>
    <mc:Fallback xmlns="">
      <p:transition spd="slow" advTm="1000">
        <p:fade/>
        <p:sndAc>
          <p:stSnd>
            <p:snd r:embed="rId23" name="coin.wav"/>
          </p:stSnd>
        </p:sndAc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58.xml"/><Relationship Id="rId6" Type="http://schemas.microsoft.com/office/2007/relationships/hdphoto" Target="../media/hdphoto2.wdp"/><Relationship Id="rId5" Type="http://schemas.openxmlformats.org/officeDocument/2006/relationships/image" Target="../media/image28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3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94.xml"/><Relationship Id="rId5" Type="http://schemas.openxmlformats.org/officeDocument/2006/relationships/audio" Target="../media/audio1.wav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0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10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115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15.xml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9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microsoft.com/office/2007/relationships/hdphoto" Target="../media/hdphoto3.wdp"/><Relationship Id="rId7" Type="http://schemas.openxmlformats.org/officeDocument/2006/relationships/diagramColors" Target="../diagrams/colors3.xm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4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g"/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1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2D27B-6BAC-4975-A128-4437AA344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675" y="1822175"/>
            <a:ext cx="9808310" cy="1518496"/>
          </a:xfr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algn="ctr"/>
            <a:r>
              <a:rPr lang="en-US" sz="9600" dirty="0">
                <a:solidFill>
                  <a:schemeClr val="accent1">
                    <a:lumMod val="75000"/>
                  </a:schemeClr>
                </a:solidFill>
                <a:latin typeface="Centaur" panose="02030504050205020304" pitchFamily="18" charset="0"/>
                <a:cs typeface="Andalus" panose="02020603050405020304" pitchFamily="18" charset="-78"/>
              </a:rPr>
              <a:t>Out Of Range</a:t>
            </a:r>
            <a:r>
              <a:rPr lang="en-US" sz="100" dirty="0">
                <a:solidFill>
                  <a:schemeClr val="accent1">
                    <a:lumMod val="75000"/>
                  </a:schemeClr>
                </a:solidFill>
                <a:latin typeface="Centaur" panose="02030504050205020304" pitchFamily="18" charset="0"/>
                <a:cs typeface="Andalus" panose="02020603050405020304" pitchFamily="18" charset="-78"/>
              </a:rPr>
              <a:t>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entaur" panose="02030504050205020304" pitchFamily="18" charset="0"/>
                <a:cs typeface="Andalus" panose="02020603050405020304" pitchFamily="18" charset="-78"/>
              </a:rPr>
              <a:t>team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1FB374-3E3B-441E-A9E6-0CD5037D58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1735" r="1" b="1342"/>
          <a:stretch/>
        </p:blipFill>
        <p:spPr>
          <a:xfrm>
            <a:off x="609600" y="246380"/>
            <a:ext cx="1198150" cy="1193109"/>
          </a:xfrm>
          <a:prstGeom prst="ellipse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pic>
      <p:pic>
        <p:nvPicPr>
          <p:cNvPr id="5" name="صورة 4">
            <a:extLst>
              <a:ext uri="{FF2B5EF4-FFF2-40B4-BE49-F238E27FC236}">
                <a16:creationId xmlns:a16="http://schemas.microsoft.com/office/drawing/2014/main" id="{B797B644-D239-4FF3-AEA4-01FA4CC27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43189" y="219431"/>
            <a:ext cx="1239211" cy="1247005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81875E-D475-8A94-4EF5-9773397B81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923" y="3340671"/>
            <a:ext cx="1546152" cy="1803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892464-96F5-7E57-07EB-00EEDDA4C50B}"/>
              </a:ext>
            </a:extLst>
          </p:cNvPr>
          <p:cNvSpPr txBox="1"/>
          <p:nvPr/>
        </p:nvSpPr>
        <p:spPr>
          <a:xfrm>
            <a:off x="4795001" y="5894324"/>
            <a:ext cx="2601995" cy="105157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Tx/>
              <a:buFont typeface="Wingdings 3" charset="2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+mn-ea"/>
                <a:cs typeface="Andalus" panose="02020603050405020304" pitchFamily="18" charset="-78"/>
              </a:rPr>
              <a:t>Dr /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+mn-ea"/>
                <a:cs typeface="Andalus" panose="02020603050405020304" pitchFamily="18" charset="-78"/>
              </a:rPr>
              <a:t>Asmaa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+mn-ea"/>
                <a:cs typeface="Andalus" panose="02020603050405020304" pitchFamily="18" charset="-78"/>
              </a:rPr>
              <a:t> Saad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Tx/>
              <a:buFont typeface="Wingdings 3" charset="2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+mn-ea"/>
                <a:cs typeface="Andalus" panose="02020603050405020304" pitchFamily="18" charset="-78"/>
              </a:rPr>
              <a:t>Eng / Ahmed Abd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+mn-ea"/>
                <a:cs typeface="Andalus" panose="02020603050405020304" pitchFamily="18" charset="-78"/>
              </a:rPr>
              <a:t>Elsalam</a:t>
            </a:r>
            <a:endParaRPr lang="en-US" sz="18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82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AEABD58-D30E-5500-B47A-2DFF8C4293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1" t="21567" r="56962" b="7682"/>
          <a:stretch/>
        </p:blipFill>
        <p:spPr>
          <a:xfrm>
            <a:off x="410323" y="2503163"/>
            <a:ext cx="2066659" cy="39340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3CA4305-37AA-AD82-432F-A4EB76037C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3" t="20723" r="2637" b="6536"/>
          <a:stretch/>
        </p:blipFill>
        <p:spPr>
          <a:xfrm>
            <a:off x="7336741" y="349055"/>
            <a:ext cx="4610810" cy="3623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7E03279-005E-593A-1B5D-1C5CDCD653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15" t="20989" r="2634" b="6763"/>
          <a:stretch/>
        </p:blipFill>
        <p:spPr>
          <a:xfrm>
            <a:off x="2780220" y="2558910"/>
            <a:ext cx="4986394" cy="3878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6C8F293-1130-1653-3E28-331BEAF12830}"/>
              </a:ext>
            </a:extLst>
          </p:cNvPr>
          <p:cNvSpPr txBox="1">
            <a:spLocks/>
          </p:cNvSpPr>
          <p:nvPr/>
        </p:nvSpPr>
        <p:spPr>
          <a:xfrm>
            <a:off x="232231" y="243295"/>
            <a:ext cx="2962303" cy="807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u="sng" dirty="0">
                <a:solidFill>
                  <a:schemeClr val="tx2"/>
                </a:solidFill>
              </a:rPr>
              <a:t>Student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D31A1AE-057D-2A82-AFA7-ECFB326387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293" y="730492"/>
            <a:ext cx="1270017" cy="46790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84DB3F6-072D-58C2-2583-241BAA4DBF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294" y="1375077"/>
            <a:ext cx="1270017" cy="4679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8E9B246-7BFC-BB2E-59ED-11A3A9BF7D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293" y="1375077"/>
            <a:ext cx="1270017" cy="46790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E096E19-2EA9-A9EE-4C4A-2B1A0BE8A5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719" y="730492"/>
            <a:ext cx="1270017" cy="46790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0F99A70-CC9D-66E3-3BC7-DCF1137EB91D}"/>
              </a:ext>
            </a:extLst>
          </p:cNvPr>
          <p:cNvSpPr txBox="1"/>
          <p:nvPr/>
        </p:nvSpPr>
        <p:spPr>
          <a:xfrm>
            <a:off x="4108482" y="2189578"/>
            <a:ext cx="2329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Personal Information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F64641-B9FE-9052-5C9F-52200123A635}"/>
              </a:ext>
            </a:extLst>
          </p:cNvPr>
          <p:cNvSpPr txBox="1"/>
          <p:nvPr/>
        </p:nvSpPr>
        <p:spPr>
          <a:xfrm>
            <a:off x="8376286" y="-20277"/>
            <a:ext cx="2531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Enrollment &amp; Requests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90F93-0D12-FCE9-77CF-CFF51A42C93A}"/>
              </a:ext>
            </a:extLst>
          </p:cNvPr>
          <p:cNvSpPr txBox="1"/>
          <p:nvPr/>
        </p:nvSpPr>
        <p:spPr>
          <a:xfrm>
            <a:off x="476637" y="2137424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Main Information</a:t>
            </a:r>
          </a:p>
        </p:txBody>
      </p:sp>
    </p:spTree>
    <p:extLst>
      <p:ext uri="{BB962C8B-B14F-4D97-AF65-F5344CB8AC3E}">
        <p14:creationId xmlns:p14="http://schemas.microsoft.com/office/powerpoint/2010/main" val="154804113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22020-C5BB-4F3E-91FF-36AD3E371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"/>
            <a:ext cx="3008242" cy="1338469"/>
          </a:xfrm>
        </p:spPr>
        <p:txBody>
          <a:bodyPr>
            <a:normAutofit fontScale="90000"/>
          </a:bodyPr>
          <a:lstStyle/>
          <a:p>
            <a:r>
              <a:rPr lang="en-US" sz="7200" b="1" i="1" dirty="0">
                <a:solidFill>
                  <a:schemeClr val="bg2">
                    <a:lumMod val="75000"/>
                  </a:schemeClr>
                </a:solidFill>
              </a:rPr>
              <a:t>FORMS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F0D206-D72C-4BE5-ADA8-C3075809AD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2011680"/>
            <a:ext cx="4214191" cy="801858"/>
          </a:xfrm>
        </p:spPr>
        <p:txBody>
          <a:bodyPr>
            <a:noAutofit/>
          </a:bodyPr>
          <a:lstStyle/>
          <a:p>
            <a:r>
              <a:rPr lang="en-US" sz="2400" dirty="0"/>
              <a:t>Forms student(courses and information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C87566A-91B6-4561-9968-B00D28FEE8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52522" y="3843129"/>
            <a:ext cx="4439478" cy="834887"/>
          </a:xfrm>
        </p:spPr>
        <p:txBody>
          <a:bodyPr>
            <a:noAutofit/>
          </a:bodyPr>
          <a:lstStyle/>
          <a:p>
            <a:r>
              <a:rPr lang="en-US" sz="2400" dirty="0"/>
              <a:t>Forms student(personnel 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E75800-5721-4A68-8CF8-676695E99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929" y="0"/>
            <a:ext cx="6520070" cy="38431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2512BC-66A8-474F-8AA8-8697D64544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3538"/>
            <a:ext cx="6907237" cy="404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1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2" name="coin.wav"/>
          </p:stSnd>
        </p:sndAc>
      </p:transition>
    </mc:Choice>
    <mc:Fallback xmlns="">
      <p:transition spd="slow">
        <p:split orient="vert"/>
        <p:sndAc>
          <p:stSnd>
            <p:snd r:embed="rId7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6C8F293-1130-1653-3E28-331BEAF12830}"/>
              </a:ext>
            </a:extLst>
          </p:cNvPr>
          <p:cNvSpPr txBox="1">
            <a:spLocks/>
          </p:cNvSpPr>
          <p:nvPr/>
        </p:nvSpPr>
        <p:spPr>
          <a:xfrm>
            <a:off x="243403" y="262204"/>
            <a:ext cx="2962303" cy="807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u="sng" dirty="0">
                <a:solidFill>
                  <a:schemeClr val="tx2"/>
                </a:solidFill>
              </a:rPr>
              <a:t>Professors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D31A1AE-057D-2A82-AFA7-ECFB32638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293" y="730492"/>
            <a:ext cx="1270017" cy="46790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84DB3F6-072D-58C2-2583-241BAA4DBF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294" y="1375077"/>
            <a:ext cx="1270017" cy="4679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8E9B246-7BFC-BB2E-59ED-11A3A9BF7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293" y="1375077"/>
            <a:ext cx="1270017" cy="46790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E096E19-2EA9-A9EE-4C4A-2B1A0BE8A5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719" y="730492"/>
            <a:ext cx="1270017" cy="46790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0F99A70-CC9D-66E3-3BC7-DCF1137EB91D}"/>
              </a:ext>
            </a:extLst>
          </p:cNvPr>
          <p:cNvSpPr txBox="1"/>
          <p:nvPr/>
        </p:nvSpPr>
        <p:spPr>
          <a:xfrm>
            <a:off x="4108482" y="2189578"/>
            <a:ext cx="2329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Personal Information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F64641-B9FE-9052-5C9F-52200123A635}"/>
              </a:ext>
            </a:extLst>
          </p:cNvPr>
          <p:cNvSpPr txBox="1"/>
          <p:nvPr/>
        </p:nvSpPr>
        <p:spPr>
          <a:xfrm>
            <a:off x="9102576" y="-20277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Students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90F93-0D12-FCE9-77CF-CFF51A42C93A}"/>
              </a:ext>
            </a:extLst>
          </p:cNvPr>
          <p:cNvSpPr txBox="1"/>
          <p:nvPr/>
        </p:nvSpPr>
        <p:spPr>
          <a:xfrm>
            <a:off x="476637" y="2137424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Main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8837A2-8BAA-C1CA-0F7E-D02220A92D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101" y="2434319"/>
            <a:ext cx="2188628" cy="4196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043004-A1AC-2796-BC8B-1CFB74A481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52323" y="361535"/>
            <a:ext cx="4979646" cy="38761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C34F6C-6A03-4A5B-7CCA-034EAF6A4C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458" y="2585764"/>
            <a:ext cx="5203325" cy="40454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210343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D8CC9E-E949-27E7-FAB5-BDFE262CD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8192" y="597191"/>
            <a:ext cx="8291332" cy="56636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80D3F-1644-4742-4752-6E0754957A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995" y="1875099"/>
            <a:ext cx="1826406" cy="4107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045B84-AFE3-123F-DC33-67252139F2DB}"/>
              </a:ext>
            </a:extLst>
          </p:cNvPr>
          <p:cNvSpPr txBox="1"/>
          <p:nvPr/>
        </p:nvSpPr>
        <p:spPr>
          <a:xfrm>
            <a:off x="7224288" y="227859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Students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AF3419-CDFB-3399-7361-19122B42467A}"/>
              </a:ext>
            </a:extLst>
          </p:cNvPr>
          <p:cNvSpPr/>
          <p:nvPr/>
        </p:nvSpPr>
        <p:spPr>
          <a:xfrm>
            <a:off x="720995" y="1885259"/>
            <a:ext cx="1826406" cy="583621"/>
          </a:xfrm>
          <a:prstGeom prst="roundRect">
            <a:avLst/>
          </a:prstGeom>
          <a:solidFill>
            <a:schemeClr val="tx1">
              <a:lumMod val="75000"/>
              <a:lumOff val="2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2927F42-1001-6C40-8FEC-4C76A9B693C5}"/>
              </a:ext>
            </a:extLst>
          </p:cNvPr>
          <p:cNvSpPr txBox="1">
            <a:spLocks/>
          </p:cNvSpPr>
          <p:nvPr/>
        </p:nvSpPr>
        <p:spPr>
          <a:xfrm>
            <a:off x="232231" y="243295"/>
            <a:ext cx="2962303" cy="807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u="sng" dirty="0">
                <a:solidFill>
                  <a:schemeClr val="tx2"/>
                </a:solidFill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764650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7280D3F-1644-4742-4752-6E0754957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995" y="1875099"/>
            <a:ext cx="1826406" cy="4107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045B84-AFE3-123F-DC33-67252139F2DB}"/>
              </a:ext>
            </a:extLst>
          </p:cNvPr>
          <p:cNvSpPr txBox="1"/>
          <p:nvPr/>
        </p:nvSpPr>
        <p:spPr>
          <a:xfrm>
            <a:off x="7154367" y="227859"/>
            <a:ext cx="1218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Professors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BF6AF6-5C2F-AE89-4B3C-C5D382EDBD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2168" y="597191"/>
            <a:ext cx="8527786" cy="58846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0EE23E-673B-A5F6-04CA-EE94CD83EF33}"/>
              </a:ext>
            </a:extLst>
          </p:cNvPr>
          <p:cNvSpPr/>
          <p:nvPr/>
        </p:nvSpPr>
        <p:spPr>
          <a:xfrm>
            <a:off x="720995" y="2383099"/>
            <a:ext cx="1826406" cy="583621"/>
          </a:xfrm>
          <a:prstGeom prst="roundRect">
            <a:avLst/>
          </a:prstGeom>
          <a:solidFill>
            <a:schemeClr val="tx1">
              <a:lumMod val="75000"/>
              <a:lumOff val="2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4ECED5C-0670-4DC1-8AC4-344845C20858}"/>
              </a:ext>
            </a:extLst>
          </p:cNvPr>
          <p:cNvSpPr txBox="1">
            <a:spLocks/>
          </p:cNvSpPr>
          <p:nvPr/>
        </p:nvSpPr>
        <p:spPr>
          <a:xfrm>
            <a:off x="232231" y="243295"/>
            <a:ext cx="2962303" cy="807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u="sng" dirty="0">
                <a:solidFill>
                  <a:schemeClr val="tx2"/>
                </a:solidFill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688814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7280D3F-1644-4742-4752-6E0754957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995" y="1875099"/>
            <a:ext cx="1826406" cy="4107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045B84-AFE3-123F-DC33-67252139F2DB}"/>
              </a:ext>
            </a:extLst>
          </p:cNvPr>
          <p:cNvSpPr txBox="1"/>
          <p:nvPr/>
        </p:nvSpPr>
        <p:spPr>
          <a:xfrm>
            <a:off x="6491680" y="256574"/>
            <a:ext cx="2299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Enrollment Requests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0EE23E-673B-A5F6-04CA-EE94CD83EF33}"/>
              </a:ext>
            </a:extLst>
          </p:cNvPr>
          <p:cNvSpPr/>
          <p:nvPr/>
        </p:nvSpPr>
        <p:spPr>
          <a:xfrm>
            <a:off x="718981" y="2886019"/>
            <a:ext cx="1826406" cy="583621"/>
          </a:xfrm>
          <a:prstGeom prst="roundRect">
            <a:avLst/>
          </a:prstGeom>
          <a:solidFill>
            <a:schemeClr val="tx1">
              <a:lumMod val="75000"/>
              <a:lumOff val="2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493006-5174-66AE-FFE3-90E4881B4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3120" y="663810"/>
            <a:ext cx="8536405" cy="5752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5F0A102-AEA0-2230-7B92-B1C79C9E8AD1}"/>
              </a:ext>
            </a:extLst>
          </p:cNvPr>
          <p:cNvSpPr txBox="1">
            <a:spLocks/>
          </p:cNvSpPr>
          <p:nvPr/>
        </p:nvSpPr>
        <p:spPr>
          <a:xfrm>
            <a:off x="232231" y="243295"/>
            <a:ext cx="2962303" cy="807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u="sng" dirty="0">
                <a:solidFill>
                  <a:schemeClr val="tx2"/>
                </a:solidFill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160321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7280D3F-1644-4742-4752-6E0754957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995" y="1875099"/>
            <a:ext cx="1826406" cy="4107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045B84-AFE3-123F-DC33-67252139F2DB}"/>
              </a:ext>
            </a:extLst>
          </p:cNvPr>
          <p:cNvSpPr txBox="1"/>
          <p:nvPr/>
        </p:nvSpPr>
        <p:spPr>
          <a:xfrm>
            <a:off x="7160134" y="256574"/>
            <a:ext cx="962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Reports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0EE23E-673B-A5F6-04CA-EE94CD83EF33}"/>
              </a:ext>
            </a:extLst>
          </p:cNvPr>
          <p:cNvSpPr/>
          <p:nvPr/>
        </p:nvSpPr>
        <p:spPr>
          <a:xfrm>
            <a:off x="731155" y="3894076"/>
            <a:ext cx="1826406" cy="583621"/>
          </a:xfrm>
          <a:prstGeom prst="roundRect">
            <a:avLst/>
          </a:prstGeom>
          <a:solidFill>
            <a:schemeClr val="tx1">
              <a:lumMod val="75000"/>
              <a:lumOff val="2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7A8C09-A3A4-BCAA-C7A6-3BC27103A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4654" y="633627"/>
            <a:ext cx="8073335" cy="5967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139F111-C13F-E4C8-3997-5515A849219A}"/>
              </a:ext>
            </a:extLst>
          </p:cNvPr>
          <p:cNvSpPr txBox="1">
            <a:spLocks/>
          </p:cNvSpPr>
          <p:nvPr/>
        </p:nvSpPr>
        <p:spPr>
          <a:xfrm>
            <a:off x="232231" y="243295"/>
            <a:ext cx="2962303" cy="807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u="sng" dirty="0">
                <a:solidFill>
                  <a:schemeClr val="tx2"/>
                </a:solidFill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2051619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27A4DE-0948-41ED-BBB6-B180AA83491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78525" cy="3275013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0C09BFD-1604-451A-875C-01DA0BBBB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409" y="3223962"/>
            <a:ext cx="6657409" cy="3621338"/>
          </a:xfrm>
          <a:prstGeom prst="rect">
            <a:avLst/>
          </a:prstGeom>
        </p:spPr>
      </p:pic>
      <p:sp>
        <p:nvSpPr>
          <p:cNvPr id="20" name="Cloud 19">
            <a:extLst>
              <a:ext uri="{FF2B5EF4-FFF2-40B4-BE49-F238E27FC236}">
                <a16:creationId xmlns:a16="http://schemas.microsoft.com/office/drawing/2014/main" id="{2A421C3C-3B94-4D76-B6D3-BCFDD4FE018F}"/>
              </a:ext>
            </a:extLst>
          </p:cNvPr>
          <p:cNvSpPr/>
          <p:nvPr/>
        </p:nvSpPr>
        <p:spPr>
          <a:xfrm>
            <a:off x="9537895" y="1477108"/>
            <a:ext cx="2349305" cy="1746854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35B74">
                    <a:lumMod val="50000"/>
                  </a:srgbClr>
                </a:solidFill>
                <a:effectLst/>
                <a:uLnTx/>
                <a:uFillTx/>
                <a:latin typeface="Algerian" panose="04020705040A02060702" pitchFamily="82" charset="0"/>
                <a:ea typeface="+mn-ea"/>
                <a:cs typeface="+mn-cs"/>
              </a:rPr>
              <a:t>FORM TEACHER STUDENT</a:t>
            </a:r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AC94B7CD-236F-41DD-90F6-F15A41DB527A}"/>
              </a:ext>
            </a:extLst>
          </p:cNvPr>
          <p:cNvSpPr/>
          <p:nvPr/>
        </p:nvSpPr>
        <p:spPr>
          <a:xfrm>
            <a:off x="246062" y="3275013"/>
            <a:ext cx="2743200" cy="1800664"/>
          </a:xfrm>
          <a:prstGeom prst="cloud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35B74">
                    <a:lumMod val="50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FORM TEACHER PERSONNEL INFORMATION</a:t>
            </a:r>
          </a:p>
        </p:txBody>
      </p:sp>
    </p:spTree>
    <p:extLst>
      <p:ext uri="{BB962C8B-B14F-4D97-AF65-F5344CB8AC3E}">
        <p14:creationId xmlns:p14="http://schemas.microsoft.com/office/powerpoint/2010/main" val="335877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2" name="coin.wav"/>
          </p:stSnd>
        </p:sndAc>
      </p:transition>
    </mc:Choice>
    <mc:Fallback xmlns="">
      <p:transition spd="slow">
        <p:split orient="vert"/>
        <p:sndAc>
          <p:stSnd>
            <p:snd r:embed="rId5" name="coin.wav"/>
          </p:stSnd>
        </p:sndAc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5CDF1-086C-4E56-9178-3529DC016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376799" cy="956561"/>
          </a:xfrm>
        </p:spPr>
        <p:txBody>
          <a:bodyPr/>
          <a:lstStyle/>
          <a:p>
            <a:r>
              <a:rPr lang="en-US" dirty="0"/>
              <a:t>FORM ADMIN TEACHER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082DF4-7442-42B5-9BBB-46A1A51505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66991" y="2001078"/>
            <a:ext cx="4625009" cy="48569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669BBA-D80C-4029-B171-6134CFE43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6561"/>
            <a:ext cx="7376799" cy="590143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2DD865-9EEA-41DA-986F-5C73733F5006}"/>
              </a:ext>
            </a:extLst>
          </p:cNvPr>
          <p:cNvSpPr/>
          <p:nvPr/>
        </p:nvSpPr>
        <p:spPr>
          <a:xfrm>
            <a:off x="9740349" y="837292"/>
            <a:ext cx="2411895" cy="10445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7406D">
                    <a:lumMod val="50000"/>
                  </a:srgbClr>
                </a:solidFill>
                <a:effectLst/>
                <a:uLnTx/>
                <a:uFillTx/>
                <a:latin typeface="Palatino Linotype" panose="02040502050505030304"/>
                <a:ea typeface="+mn-ea"/>
                <a:cs typeface="+mn-cs"/>
              </a:rPr>
              <a:t>FORM ADMIN STUDENT</a:t>
            </a:r>
          </a:p>
        </p:txBody>
      </p:sp>
    </p:spTree>
    <p:extLst>
      <p:ext uri="{BB962C8B-B14F-4D97-AF65-F5344CB8AC3E}">
        <p14:creationId xmlns:p14="http://schemas.microsoft.com/office/powerpoint/2010/main" val="1737857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4EB11B-BE0A-424F-9E8F-D5C3290FD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530" y="804163"/>
            <a:ext cx="5910470" cy="1056319"/>
          </a:xfrm>
        </p:spPr>
        <p:txBody>
          <a:bodyPr>
            <a:normAutofit/>
          </a:bodyPr>
          <a:lstStyle/>
          <a:p>
            <a:r>
              <a:rPr lang="en-US" dirty="0"/>
              <a:t>ENROLLMENT REQUEST TEACHER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B72B42-7A86-4A0C-AB59-BE298EF40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" y="1113184"/>
            <a:ext cx="5632173" cy="90982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FROM ADMIN REPORT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32AD3C-CC74-4095-89B0-8A27935D6D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3003"/>
            <a:ext cx="5632174" cy="4834997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0FAD1B0-B7E8-485A-8B3B-EFF865AD6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EB34737-7A1F-4DDF-9052-58FFA841F9E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C56C61-0E86-48DA-8980-57E8392429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530" y="1842052"/>
            <a:ext cx="5910470" cy="501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517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BEBFA723-5A7B-472D-ABD7-1526B8D3A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33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6B27065-399A-4CF7-BF70-CF79B9848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3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F22986C-DDF7-4109-9D6A-006800D6B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6" y="52996"/>
            <a:ext cx="6093363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C025298-F835-4B83-A3A3-6555157E0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7106C81-A3F0-4DA0-9368-6BBCDB964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B3B35E8-1AF4-4D76-93A5-B0B088408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FF1AD86-EC76-4421-8871-0FF891C5A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" y="3075472"/>
            <a:ext cx="6093361" cy="76005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 b="1" kern="1200" dirty="0" err="1">
                <a:solidFill>
                  <a:schemeClr val="tx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Memebers</a:t>
            </a:r>
            <a:r>
              <a:rPr lang="en-US" sz="5400" b="1" kern="1200" dirty="0">
                <a:solidFill>
                  <a:schemeClr val="tx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Roles</a:t>
            </a:r>
            <a:endParaRPr lang="en-US" sz="6000" b="1" kern="1200" dirty="0">
              <a:solidFill>
                <a:schemeClr val="tx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C2D2C2-67F8-FF12-985B-9276F229507C}"/>
              </a:ext>
            </a:extLst>
          </p:cNvPr>
          <p:cNvSpPr txBox="1"/>
          <p:nvPr/>
        </p:nvSpPr>
        <p:spPr>
          <a:xfrm flipH="1">
            <a:off x="6322160" y="1141411"/>
            <a:ext cx="6093360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Ebrahim Mohammed : Team Leader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Nouran</a:t>
            </a:r>
            <a:r>
              <a:rPr lang="en-US" sz="24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 </a:t>
            </a:r>
            <a:r>
              <a:rPr lang="en-US" sz="2400" b="1" dirty="0" err="1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Hashad</a:t>
            </a:r>
            <a:r>
              <a:rPr lang="en-US" sz="24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 : Presenter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Ahmed Abdullah : Documenter	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Marwa Samir : Designer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Rowaida</a:t>
            </a:r>
            <a:r>
              <a:rPr lang="en-US" sz="24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 </a:t>
            </a:r>
            <a:r>
              <a:rPr lang="en-US" sz="2400" b="1" dirty="0" err="1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Anter</a:t>
            </a:r>
            <a:r>
              <a:rPr lang="en-US" sz="24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 : Tester</a:t>
            </a:r>
          </a:p>
        </p:txBody>
      </p:sp>
    </p:spTree>
    <p:extLst>
      <p:ext uri="{BB962C8B-B14F-4D97-AF65-F5344CB8AC3E}">
        <p14:creationId xmlns:p14="http://schemas.microsoft.com/office/powerpoint/2010/main" val="319471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62DA4-EA8E-489C-8720-0DDAC0124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41" y="335666"/>
            <a:ext cx="3437680" cy="63660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pPr algn="l"/>
            <a:r>
              <a:rPr lang="en-US" sz="6600" dirty="0"/>
              <a:t>REPORTS      </a:t>
            </a:r>
            <a:br>
              <a:rPr lang="en-US" sz="6600" dirty="0"/>
            </a:br>
            <a:endParaRPr lang="en-US" sz="3200" dirty="0"/>
          </a:p>
        </p:txBody>
      </p:sp>
      <p:pic>
        <p:nvPicPr>
          <p:cNvPr id="4" name="Picture 3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A7378D5F-EF4C-5628-99A2-1AB8B1D8F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304" y="972273"/>
            <a:ext cx="4197155" cy="54316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A close-up of a student's profile&#10;&#10;Description automatically generated with low confidence">
            <a:extLst>
              <a:ext uri="{FF2B5EF4-FFF2-40B4-BE49-F238E27FC236}">
                <a16:creationId xmlns:a16="http://schemas.microsoft.com/office/drawing/2014/main" id="{CD427CDC-4D39-254E-7081-A4AF867CC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193" y="972273"/>
            <a:ext cx="4197154" cy="54316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7F3CBD-89B0-1F31-62DF-519CD944C0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1" y="3337596"/>
            <a:ext cx="1902619" cy="70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250806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62DA4-EA8E-489C-8720-0DDAC0124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41" y="335666"/>
            <a:ext cx="3437680" cy="63660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pPr algn="l"/>
            <a:r>
              <a:rPr lang="en-US" sz="6600" dirty="0"/>
              <a:t>REPORTS      </a:t>
            </a:r>
            <a:br>
              <a:rPr lang="en-US" sz="6600" dirty="0"/>
            </a:br>
            <a:endParaRPr lang="en-US" sz="3200" dirty="0"/>
          </a:p>
        </p:txBody>
      </p:sp>
      <p:pic>
        <p:nvPicPr>
          <p:cNvPr id="10" name="Picture 9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FBD5D9A4-1D08-094D-3D52-3E39A4B08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205" y="520861"/>
            <a:ext cx="6728255" cy="301234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9F4136CB-44DD-D16F-9FB7-53FAD28C5F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99" y="2476981"/>
            <a:ext cx="7561973" cy="414052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BC9E0E-3A01-1E74-6CA5-7082E1D01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3223" y="4547245"/>
            <a:ext cx="2448155" cy="89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831892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7B959EC-B257-4C57-94BD-680BF0F38D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1750327"/>
              </p:ext>
            </p:extLst>
          </p:nvPr>
        </p:nvGraphicFramePr>
        <p:xfrm>
          <a:off x="3193774" y="112644"/>
          <a:ext cx="6069496" cy="1146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 descr="A picture containing screenshot, circle, graphics, black and white&#10;&#10;Description automatically generated">
            <a:extLst>
              <a:ext uri="{FF2B5EF4-FFF2-40B4-BE49-F238E27FC236}">
                <a16:creationId xmlns:a16="http://schemas.microsoft.com/office/drawing/2014/main" id="{CC014D51-00FC-8B3E-31E1-C976731896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" y="1537335"/>
            <a:ext cx="10424160" cy="532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397110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7B959EC-B257-4C57-94BD-680BF0F38D1E}"/>
              </a:ext>
            </a:extLst>
          </p:cNvPr>
          <p:cNvGraphicFramePr/>
          <p:nvPr/>
        </p:nvGraphicFramePr>
        <p:xfrm>
          <a:off x="3193774" y="112644"/>
          <a:ext cx="6069496" cy="1146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F406565-7608-8B4B-8802-1259E77D4D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" y="1258957"/>
            <a:ext cx="11704320" cy="462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31660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27E1C5D-9E8A-4B0F-B906-7BE8ACDDDE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034"/>
                    </a14:imgEffect>
                    <a14:imgEffect>
                      <a14:saturation sat="1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339" y="640080"/>
            <a:ext cx="8322365" cy="60933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7B959EC-B257-4C57-94BD-680BF0F38D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7393629"/>
              </p:ext>
            </p:extLst>
          </p:nvPr>
        </p:nvGraphicFramePr>
        <p:xfrm>
          <a:off x="3193774" y="112644"/>
          <a:ext cx="6069496" cy="1146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1504215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62E379-ABE9-9EC2-74F1-9231A387B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524" y="452751"/>
            <a:ext cx="4998720" cy="34801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A0949D7-A2C4-8D66-A0C3-288620AFA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91" y="3429000"/>
            <a:ext cx="7953187" cy="3224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7543E9-B333-A323-11F6-3C9C9668E87F}"/>
              </a:ext>
            </a:extLst>
          </p:cNvPr>
          <p:cNvSpPr txBox="1"/>
          <p:nvPr/>
        </p:nvSpPr>
        <p:spPr>
          <a:xfrm>
            <a:off x="8518751" y="44062"/>
            <a:ext cx="1252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Professors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046EFA-7839-A0D4-8305-036FA3F8C7A9}"/>
              </a:ext>
            </a:extLst>
          </p:cNvPr>
          <p:cNvSpPr txBox="1"/>
          <p:nvPr/>
        </p:nvSpPr>
        <p:spPr>
          <a:xfrm>
            <a:off x="3663457" y="3059668"/>
            <a:ext cx="1138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Students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C9AA7E8-9D6F-8F9D-5983-F7D6A218AD2E}"/>
              </a:ext>
            </a:extLst>
          </p:cNvPr>
          <p:cNvSpPr txBox="1">
            <a:spLocks/>
          </p:cNvSpPr>
          <p:nvPr/>
        </p:nvSpPr>
        <p:spPr>
          <a:xfrm>
            <a:off x="1656522" y="596348"/>
            <a:ext cx="2319130" cy="6704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TABLES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586298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6F662-F691-4C61-B908-718E51E83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22" y="596348"/>
            <a:ext cx="2319130" cy="670477"/>
          </a:xfrm>
        </p:spPr>
        <p:txBody>
          <a:bodyPr/>
          <a:lstStyle/>
          <a:p>
            <a:r>
              <a:rPr lang="en-US" dirty="0"/>
              <a:t>TABLES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CE2A3D-2CD9-9A65-7219-A3E803CD0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810" y="1492200"/>
            <a:ext cx="10370212" cy="4769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4E41FD-B815-3869-D214-7E79C6466753}"/>
              </a:ext>
            </a:extLst>
          </p:cNvPr>
          <p:cNvSpPr txBox="1"/>
          <p:nvPr/>
        </p:nvSpPr>
        <p:spPr>
          <a:xfrm>
            <a:off x="5558693" y="1030535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Users</a:t>
            </a:r>
          </a:p>
        </p:txBody>
      </p:sp>
    </p:spTree>
    <p:extLst>
      <p:ext uri="{BB962C8B-B14F-4D97-AF65-F5344CB8AC3E}">
        <p14:creationId xmlns:p14="http://schemas.microsoft.com/office/powerpoint/2010/main" val="1865449334"/>
      </p:ext>
    </p:extLst>
  </p:cSld>
  <p:clrMapOvr>
    <a:masterClrMapping/>
  </p:clrMapOvr>
  <p:transition spd="med">
    <p:pull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6F662-F691-4C61-B908-718E51E83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22" y="596348"/>
            <a:ext cx="2319130" cy="670477"/>
          </a:xfrm>
        </p:spPr>
        <p:txBody>
          <a:bodyPr/>
          <a:lstStyle/>
          <a:p>
            <a:r>
              <a:rPr lang="en-US" dirty="0"/>
              <a:t>TABLES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54FDDB-3AA3-D180-1894-40D9F0303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691667"/>
            <a:ext cx="8818092" cy="41404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D3EF269-7D50-691F-7068-94CD95281439}"/>
              </a:ext>
            </a:extLst>
          </p:cNvPr>
          <p:cNvSpPr txBox="1"/>
          <p:nvPr/>
        </p:nvSpPr>
        <p:spPr>
          <a:xfrm>
            <a:off x="7015894" y="1168114"/>
            <a:ext cx="1301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450582702"/>
      </p:ext>
    </p:extLst>
  </p:cSld>
  <p:clrMapOvr>
    <a:masterClrMapping/>
  </p:clrMapOvr>
  <p:transition spd="slow"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E32BB8-83D0-06D5-0D35-C0587C196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508" y="1356922"/>
            <a:ext cx="4755292" cy="52658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2080B6-18FD-2639-196D-AC25AA9448EF}"/>
              </a:ext>
            </a:extLst>
          </p:cNvPr>
          <p:cNvSpPr txBox="1"/>
          <p:nvPr/>
        </p:nvSpPr>
        <p:spPr>
          <a:xfrm>
            <a:off x="3536286" y="916470"/>
            <a:ext cx="1181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Requests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BD2043-E1E1-7031-FCB3-4CF8A50EB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7881" y="1356922"/>
            <a:ext cx="3939712" cy="52658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AF6CF2-15DD-B2C6-4013-D00A63FE954B}"/>
              </a:ext>
            </a:extLst>
          </p:cNvPr>
          <p:cNvSpPr txBox="1"/>
          <p:nvPr/>
        </p:nvSpPr>
        <p:spPr>
          <a:xfrm>
            <a:off x="8508630" y="967270"/>
            <a:ext cx="1438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Enrollments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211861F-85F8-0935-AA15-B6C9B7AB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22" y="596348"/>
            <a:ext cx="2319130" cy="670477"/>
          </a:xfrm>
        </p:spPr>
        <p:txBody>
          <a:bodyPr/>
          <a:lstStyle/>
          <a:p>
            <a:r>
              <a:rPr lang="en-US" dirty="0"/>
              <a:t>TABLES</a:t>
            </a:r>
          </a:p>
        </p:txBody>
      </p:sp>
    </p:spTree>
    <p:extLst>
      <p:ext uri="{BB962C8B-B14F-4D97-AF65-F5344CB8AC3E}">
        <p14:creationId xmlns:p14="http://schemas.microsoft.com/office/powerpoint/2010/main" val="42421383"/>
      </p:ext>
    </p:extLst>
  </p:cSld>
  <p:clrMapOvr>
    <a:masterClrMapping/>
  </p:clrMapOvr>
  <p:transition spd="slow">
    <p:cover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75EF-63B0-4EA5-AB53-28FFBD8C3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696" y="139997"/>
            <a:ext cx="3022443" cy="807125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</a:rPr>
              <a:t>Queries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51092DC-5D5D-C46F-22AF-E353193F0D04}"/>
              </a:ext>
            </a:extLst>
          </p:cNvPr>
          <p:cNvSpPr/>
          <p:nvPr/>
        </p:nvSpPr>
        <p:spPr>
          <a:xfrm>
            <a:off x="223520" y="5069840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Courses not Enrolled by each Student.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583DC6-327A-4DF6-9037-606A85C22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130" b="-15353"/>
          <a:stretch/>
        </p:blipFill>
        <p:spPr>
          <a:xfrm>
            <a:off x="933394" y="4697457"/>
            <a:ext cx="2319131" cy="463459"/>
          </a:xfrm>
          <a:prstGeom prst="round2Same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1C1D8F-CA5D-91F2-5249-2268CFFB7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93" y="4691702"/>
            <a:ext cx="2706053" cy="378138"/>
          </a:xfrm>
          <a:prstGeom prst="round2Same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3650F4-9852-B455-C419-F5A628BE7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2382" y="1878971"/>
            <a:ext cx="1737073" cy="378138"/>
          </a:xfrm>
          <a:prstGeom prst="round2Same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C6108B-B659-4400-FC4B-C4D791A565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683" y="1878970"/>
            <a:ext cx="1512554" cy="378139"/>
          </a:xfrm>
          <a:prstGeom prst="round2Same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871838-F0FD-A944-0630-8A0A360837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398" b="10122"/>
          <a:stretch/>
        </p:blipFill>
        <p:spPr>
          <a:xfrm>
            <a:off x="9136737" y="1939616"/>
            <a:ext cx="1967503" cy="329243"/>
          </a:xfrm>
          <a:prstGeom prst="round2Same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E197EB-F0D4-756D-FAC4-97B135BA05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44420" y="4691702"/>
            <a:ext cx="1488920" cy="378138"/>
          </a:xfrm>
          <a:prstGeom prst="round2Same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4063285-3330-3062-88F0-326C1E0CDC82}"/>
              </a:ext>
            </a:extLst>
          </p:cNvPr>
          <p:cNvSpPr/>
          <p:nvPr/>
        </p:nvSpPr>
        <p:spPr>
          <a:xfrm>
            <a:off x="4221480" y="5069840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Courses not Selected by Professors, No one teach it.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8159B7D-1BBF-2E2A-56C0-93F5C1E0EEF2}"/>
              </a:ext>
            </a:extLst>
          </p:cNvPr>
          <p:cNvSpPr/>
          <p:nvPr/>
        </p:nvSpPr>
        <p:spPr>
          <a:xfrm>
            <a:off x="8219440" y="5069840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Course Name and Student Name in Requests Table.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BF1724E-4A9D-6FF7-89AD-35E3414079F4}"/>
              </a:ext>
            </a:extLst>
          </p:cNvPr>
          <p:cNvSpPr/>
          <p:nvPr/>
        </p:nvSpPr>
        <p:spPr>
          <a:xfrm>
            <a:off x="223520" y="2257109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All Information About Students In tables And Age, Full Name….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375645F-D242-547F-7755-AE1394714BE1}"/>
              </a:ext>
            </a:extLst>
          </p:cNvPr>
          <p:cNvSpPr/>
          <p:nvPr/>
        </p:nvSpPr>
        <p:spPr>
          <a:xfrm>
            <a:off x="4221480" y="2257110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All Information About Professors In tables And Age, Full Name….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DED4DF2-EB28-3B22-35E9-DFD249C16A27}"/>
              </a:ext>
            </a:extLst>
          </p:cNvPr>
          <p:cNvSpPr/>
          <p:nvPr/>
        </p:nvSpPr>
        <p:spPr>
          <a:xfrm>
            <a:off x="8219440" y="2268859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each Student With his Courses, Grade</a:t>
            </a:r>
          </a:p>
        </p:txBody>
      </p:sp>
    </p:spTree>
    <p:extLst>
      <p:ext uri="{BB962C8B-B14F-4D97-AF65-F5344CB8AC3E}">
        <p14:creationId xmlns:p14="http://schemas.microsoft.com/office/powerpoint/2010/main" val="25269111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BE07A5-33BA-E736-A713-8B50CBF3D3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237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273E-C9E2-BE5A-429F-19CE99F80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1484" y="982749"/>
            <a:ext cx="2771195" cy="831273"/>
          </a:xfrm>
        </p:spPr>
        <p:txBody>
          <a:bodyPr anchor="b">
            <a:normAutofit/>
          </a:bodyPr>
          <a:lstStyle/>
          <a:p>
            <a:r>
              <a:rPr lang="en-US" sz="3600" b="1" dirty="0"/>
              <a:t>Agenda: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B38488AA-F99D-9E27-D3B5-469B829E6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0933" y="2001368"/>
            <a:ext cx="3352495" cy="3636508"/>
          </a:xfrm>
        </p:spPr>
        <p:txBody>
          <a:bodyPr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600" b="1" dirty="0"/>
              <a:t> Problem definition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600" b="1" dirty="0"/>
              <a:t> Introduction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600" b="1" dirty="0"/>
              <a:t> ERD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600" b="1" dirty="0"/>
              <a:t> Schema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600" b="1" dirty="0"/>
              <a:t> Relationships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600" b="1" dirty="0"/>
              <a:t> Tables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600" b="1" dirty="0"/>
              <a:t> Forms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600" b="1" dirty="0"/>
              <a:t> Reports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231300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5211861F-85F8-0935-AA15-B6C9B7AB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22" y="596348"/>
            <a:ext cx="2319130" cy="670477"/>
          </a:xfrm>
        </p:spPr>
        <p:txBody>
          <a:bodyPr/>
          <a:lstStyle/>
          <a:p>
            <a:r>
              <a:rPr lang="en-US" dirty="0"/>
              <a:t>Queries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4205BCE-9EAB-60F9-E1D8-58BD92051F95}"/>
              </a:ext>
            </a:extLst>
          </p:cNvPr>
          <p:cNvSpPr/>
          <p:nvPr/>
        </p:nvSpPr>
        <p:spPr>
          <a:xfrm>
            <a:off x="386080" y="5069840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Courses not Enrolled by each Student.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AB623AD-F889-ECFC-1FAE-8164F96B80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130" b="-15353"/>
          <a:stretch/>
        </p:blipFill>
        <p:spPr>
          <a:xfrm>
            <a:off x="1095954" y="4697457"/>
            <a:ext cx="2319131" cy="463459"/>
          </a:xfrm>
          <a:prstGeom prst="round2Same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367573C-3452-2A97-5C60-8E615FACD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453" y="4691702"/>
            <a:ext cx="2706053" cy="378138"/>
          </a:xfrm>
          <a:prstGeom prst="round2Same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33D6B2E-CE42-FE5E-B6DB-E5A4097E3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942" y="1878971"/>
            <a:ext cx="1737073" cy="378138"/>
          </a:xfrm>
          <a:prstGeom prst="round2Same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8311CC4-FF41-F132-CAE7-3C3DE7096A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9243" y="1878970"/>
            <a:ext cx="1512554" cy="378139"/>
          </a:xfrm>
          <a:prstGeom prst="round2Same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7B93634-9ED2-DEAF-1E4D-2ACA97D0C2B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398" b="10122"/>
          <a:stretch/>
        </p:blipFill>
        <p:spPr>
          <a:xfrm>
            <a:off x="9299297" y="1939616"/>
            <a:ext cx="1967503" cy="329243"/>
          </a:xfrm>
          <a:prstGeom prst="round2Same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92841E0-6D72-4F6C-5354-F71BC970B4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6980" y="4691702"/>
            <a:ext cx="1488920" cy="378138"/>
          </a:xfrm>
          <a:prstGeom prst="round2Same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C50060A8-7EFB-4E2C-18B1-1B22990D9FF3}"/>
              </a:ext>
            </a:extLst>
          </p:cNvPr>
          <p:cNvSpPr/>
          <p:nvPr/>
        </p:nvSpPr>
        <p:spPr>
          <a:xfrm>
            <a:off x="4384040" y="5069840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Courses not Selected by Professors, No one teach it.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5F5DE32-52D0-D5D5-5E4C-573C226D85A6}"/>
              </a:ext>
            </a:extLst>
          </p:cNvPr>
          <p:cNvSpPr/>
          <p:nvPr/>
        </p:nvSpPr>
        <p:spPr>
          <a:xfrm>
            <a:off x="8382000" y="5069840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Course Name and Student Name in Requests Table.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0E3DFDC-FA99-A5C7-FECF-8E7A88F698D6}"/>
              </a:ext>
            </a:extLst>
          </p:cNvPr>
          <p:cNvSpPr/>
          <p:nvPr/>
        </p:nvSpPr>
        <p:spPr>
          <a:xfrm>
            <a:off x="386080" y="2257109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All Information About Students In tables And Age, Full Name….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4C44098-4E95-140F-061D-DF4E1C84CD0D}"/>
              </a:ext>
            </a:extLst>
          </p:cNvPr>
          <p:cNvSpPr/>
          <p:nvPr/>
        </p:nvSpPr>
        <p:spPr>
          <a:xfrm>
            <a:off x="4384040" y="2257110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All Information About Professors In tables And Age, Full Name….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11B15803-C29E-7265-B477-9E906B81E890}"/>
              </a:ext>
            </a:extLst>
          </p:cNvPr>
          <p:cNvSpPr/>
          <p:nvPr/>
        </p:nvSpPr>
        <p:spPr>
          <a:xfrm>
            <a:off x="8382000" y="2268859"/>
            <a:ext cx="3738880" cy="1244600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each Student With his Courses, Grade</a:t>
            </a:r>
          </a:p>
        </p:txBody>
      </p:sp>
    </p:spTree>
    <p:extLst>
      <p:ext uri="{BB962C8B-B14F-4D97-AF65-F5344CB8AC3E}">
        <p14:creationId xmlns:p14="http://schemas.microsoft.com/office/powerpoint/2010/main" val="122987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95490F-BD61-4CCF-AAAF-2C5AC9216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886" y="0"/>
            <a:ext cx="4868114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DC2DE5-B049-4820-9CD0-14EB643E25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9904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CCAB30-AE57-430B-92B4-DBA54A60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048" y="872197"/>
            <a:ext cx="1924837" cy="4979963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br>
              <a:rPr kumimoji="0" lang="en-US" sz="3200" b="1" i="0" u="none" strike="noStrike" kern="1200" cap="none" spc="0" normalizeH="0" baseline="0" noProof="0" dirty="0">
                <a:ln w="12700">
                  <a:solidFill>
                    <a:srgbClr val="588FE2"/>
                  </a:solidFill>
                  <a:prstDash val="solid"/>
                </a:ln>
                <a:solidFill>
                  <a:srgbClr val="DADADA">
                    <a:lumMod val="10000"/>
                  </a:srgbClr>
                </a:solidFill>
                <a:effectLst/>
                <a:uLnTx/>
                <a:uFillTx/>
                <a:latin typeface="Andalus" panose="02020603050405020304" pitchFamily="18" charset="-78"/>
                <a:ea typeface="+mn-ea"/>
                <a:cs typeface="Andalus" panose="02020603050405020304" pitchFamily="18" charset="-78"/>
              </a:rPr>
            </a:br>
            <a:r>
              <a:rPr kumimoji="0" lang="en-US" sz="3200" b="1" i="0" u="none" strike="noStrike" kern="1200" cap="none" spc="0" normalizeH="0" baseline="0" noProof="0" dirty="0">
                <a:ln w="12700">
                  <a:solidFill>
                    <a:srgbClr val="588FE2"/>
                  </a:solidFill>
                  <a:prstDash val="solid"/>
                </a:ln>
                <a:solidFill>
                  <a:srgbClr val="DADADA">
                    <a:lumMod val="10000"/>
                  </a:srgbClr>
                </a:solidFill>
                <a:effectLst/>
                <a:uLnTx/>
                <a:uFillTx/>
                <a:latin typeface="Andalus" panose="02020603050405020304" pitchFamily="18" charset="-78"/>
                <a:ea typeface="+mn-ea"/>
                <a:cs typeface="Andalus" panose="02020603050405020304" pitchFamily="18" charset="-78"/>
              </a:rPr>
              <a:t>REPORT STUDENT EBRAHEIM </a:t>
            </a:r>
            <a:br>
              <a:rPr kumimoji="0" lang="en-US" sz="3200" b="1" i="0" u="none" strike="noStrike" kern="1200" cap="none" spc="0" normalizeH="0" baseline="0" noProof="0" dirty="0">
                <a:ln w="12700">
                  <a:solidFill>
                    <a:srgbClr val="588FE2"/>
                  </a:solidFill>
                  <a:prstDash val="solid"/>
                </a:ln>
                <a:solidFill>
                  <a:srgbClr val="DADADA">
                    <a:lumMod val="10000"/>
                  </a:srgbClr>
                </a:solidFill>
                <a:effectLst/>
                <a:uLnTx/>
                <a:uFillTx/>
                <a:latin typeface="Andalus" panose="02020603050405020304" pitchFamily="18" charset="-78"/>
                <a:ea typeface="+mn-ea"/>
                <a:cs typeface="Andalus" panose="02020603050405020304" pitchFamily="18" charset="-78"/>
              </a:rPr>
            </a:br>
            <a:r>
              <a:rPr kumimoji="0" lang="en-US" sz="3200" b="1" i="0" u="none" strike="noStrike" kern="1200" cap="none" spc="0" normalizeH="0" baseline="0" noProof="0" dirty="0">
                <a:ln w="12700">
                  <a:solidFill>
                    <a:srgbClr val="588FE2"/>
                  </a:solidFill>
                  <a:prstDash val="solid"/>
                </a:ln>
                <a:solidFill>
                  <a:srgbClr val="DADADA">
                    <a:lumMod val="10000"/>
                  </a:srgbClr>
                </a:solidFill>
                <a:effectLst/>
                <a:uLnTx/>
                <a:uFillTx/>
                <a:latin typeface="Andalus" panose="02020603050405020304" pitchFamily="18" charset="-78"/>
                <a:ea typeface="+mn-ea"/>
                <a:cs typeface="Andalus" panose="02020603050405020304" pitchFamily="18" charset="-78"/>
              </a:rPr>
              <a:t>@@</a:t>
            </a:r>
            <a:br>
              <a:rPr kumimoji="0" lang="en-US" sz="3200" b="1" i="0" u="none" strike="noStrike" kern="1200" cap="none" spc="0" normalizeH="0" baseline="0" noProof="0" dirty="0">
                <a:ln w="12700">
                  <a:solidFill>
                    <a:srgbClr val="588FE2"/>
                  </a:solidFill>
                  <a:prstDash val="solid"/>
                </a:ln>
                <a:solidFill>
                  <a:srgbClr val="DADADA">
                    <a:lumMod val="10000"/>
                  </a:srgbClr>
                </a:solidFill>
                <a:effectLst/>
                <a:uLnTx/>
                <a:uFillTx/>
                <a:latin typeface="Andalus" panose="02020603050405020304" pitchFamily="18" charset="-78"/>
                <a:ea typeface="+mn-ea"/>
                <a:cs typeface="Andalus" panose="02020603050405020304" pitchFamily="18" charset="-78"/>
              </a:rPr>
            </a:br>
            <a:r>
              <a:rPr kumimoji="0" lang="en-US" sz="3200" b="1" i="0" u="none" strike="noStrike" kern="1200" cap="none" spc="0" normalizeH="0" baseline="0" noProof="0" dirty="0">
                <a:ln w="12700">
                  <a:solidFill>
                    <a:srgbClr val="588FE2"/>
                  </a:solidFill>
                  <a:prstDash val="solid"/>
                </a:ln>
                <a:solidFill>
                  <a:srgbClr val="DADADA">
                    <a:lumMod val="10000"/>
                  </a:srgbClr>
                </a:solidFill>
                <a:effectLst/>
                <a:uLnTx/>
                <a:uFillTx/>
                <a:latin typeface="Andalus" panose="02020603050405020304" pitchFamily="18" charset="-78"/>
                <a:ea typeface="+mn-ea"/>
                <a:cs typeface="Andalus" panose="02020603050405020304" pitchFamily="18" charset="-78"/>
              </a:rPr>
              <a:t>REPORT PROFESSOR DAVID</a:t>
            </a:r>
            <a:br>
              <a:rPr kumimoji="0" lang="en-US" sz="3200" b="1" i="0" u="none" strike="noStrike" kern="1200" cap="none" spc="0" normalizeH="0" baseline="0" noProof="0" dirty="0">
                <a:ln w="12700">
                  <a:solidFill>
                    <a:srgbClr val="588FE2"/>
                  </a:solidFill>
                  <a:prstDash val="solid"/>
                </a:ln>
                <a:solidFill>
                  <a:srgbClr val="DADADA">
                    <a:lumMod val="10000"/>
                  </a:srgbClr>
                </a:solidFill>
                <a:effectLst/>
                <a:uLnTx/>
                <a:uFillTx/>
                <a:latin typeface="Andalus" panose="02020603050405020304" pitchFamily="18" charset="-78"/>
                <a:ea typeface="+mn-ea"/>
                <a:cs typeface="Andalus" panose="02020603050405020304" pitchFamily="18" charset="-78"/>
              </a:rPr>
            </a:b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904380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7288270-67A8-802B-BC32-CF90BC4D4498}"/>
              </a:ext>
            </a:extLst>
          </p:cNvPr>
          <p:cNvSpPr txBox="1">
            <a:spLocks/>
          </p:cNvSpPr>
          <p:nvPr/>
        </p:nvSpPr>
        <p:spPr bwMode="black">
          <a:xfrm>
            <a:off x="1191845" y="4537233"/>
            <a:ext cx="9808310" cy="1518496"/>
          </a:xfrm>
          <a:prstGeom prst="rect">
            <a:avLst/>
          </a:prstGeom>
          <a:noFill/>
          <a:ln w="31750" cap="sq">
            <a:noFill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dirty="0">
                <a:solidFill>
                  <a:schemeClr val="accent1">
                    <a:lumMod val="75000"/>
                  </a:schemeClr>
                </a:solidFill>
                <a:latin typeface="Centaur" panose="02030504050205020304" pitchFamily="18" charset="0"/>
                <a:cs typeface="Andalus" panose="02020603050405020304" pitchFamily="18" charset="-78"/>
              </a:rPr>
              <a:t>Out Of Range</a:t>
            </a:r>
            <a:r>
              <a:rPr lang="en-US" sz="100" dirty="0">
                <a:solidFill>
                  <a:schemeClr val="accent1">
                    <a:lumMod val="75000"/>
                  </a:schemeClr>
                </a:solidFill>
                <a:latin typeface="Centaur" panose="02030504050205020304" pitchFamily="18" charset="0"/>
                <a:cs typeface="Andalus" panose="02020603050405020304" pitchFamily="18" charset="-78"/>
              </a:rPr>
              <a:t>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entaur" panose="02030504050205020304" pitchFamily="18" charset="0"/>
                <a:cs typeface="Andalus" panose="02020603050405020304" pitchFamily="18" charset="-78"/>
              </a:rPr>
              <a:t>team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C6EB74-17DC-C604-D42A-CD5C97D4E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280" y="127793"/>
            <a:ext cx="4409440" cy="440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99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ythrough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26B787-99AC-B87D-42E3-B7FBB5D5FC25}"/>
              </a:ext>
            </a:extLst>
          </p:cNvPr>
          <p:cNvSpPr txBox="1"/>
          <p:nvPr/>
        </p:nvSpPr>
        <p:spPr>
          <a:xfrm>
            <a:off x="3129280" y="2274838"/>
            <a:ext cx="59334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Introduction (DB, IS, Access)</a:t>
            </a:r>
          </a:p>
        </p:txBody>
      </p:sp>
    </p:spTree>
    <p:extLst>
      <p:ext uri="{BB962C8B-B14F-4D97-AF65-F5344CB8AC3E}">
        <p14:creationId xmlns:p14="http://schemas.microsoft.com/office/powerpoint/2010/main" val="234343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44AE9-F291-E4B2-0DC5-E33D81DF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3942" y="370110"/>
            <a:ext cx="4204115" cy="6662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Problem Definition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6EF686-B039-ED72-2919-D7B7B610BF7A}"/>
              </a:ext>
            </a:extLst>
          </p:cNvPr>
          <p:cNvSpPr txBox="1"/>
          <p:nvPr/>
        </p:nvSpPr>
        <p:spPr>
          <a:xfrm>
            <a:off x="477520" y="1371600"/>
            <a:ext cx="11612880" cy="514852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Faculty of CS management project using MS Access, project contain Students and Teachers And Courses And Department.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Every student has: ID, First Name, Last Name, Gender, Guardian Name, 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Gouvernorat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, City, Department, Section, Phone No, Email, Joining and Leaving Date, Reason Of Leaving, Picture of Student, Emergency No and Birth Date.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Every Teacher has : ID, First and Last Name, Gender, Salary, The course he 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teachs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, where each teacher 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teachs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 only one course, Address, Profile Photo, Rate, And Birth Date.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Both Teacher and Student has own Username and Password .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 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there exist many relationships like :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	1 : M Between Student And Department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	M : N Between Student And Courses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	1 : 1 Between 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Enrollment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 And Grades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	1 : 1 Between Teachers And Courses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the project contain 3 basic forms :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	1 - main form of students contain full information of student who login and his grades of course.. etc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	2 - main form of teachers contain full information of teacher who login and list of student he 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teachs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..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	3 - main form of admins contain all student 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informations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 and search bar can search about any 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sudent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 and teachers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 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Any form from Above contain a bottom to print a report of 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informaiton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 about student of teacher </a:t>
            </a:r>
            <a:endParaRPr lang="en-US" sz="1400" b="1" dirty="0">
              <a:solidFill>
                <a:schemeClr val="tx1"/>
              </a:solidFill>
              <a:effectLst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400" b="1" dirty="0">
                <a:solidFill>
                  <a:schemeClr val="tx1"/>
                </a:solidFill>
                <a:effectLst/>
              </a:rPr>
              <a:t>and the project contain many query like 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qrystudent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 contain main information about student that show in student form like full name: [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Firstname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] &amp; [</a:t>
            </a:r>
            <a:r>
              <a:rPr lang="en-GB" sz="1400" b="1" dirty="0" err="1">
                <a:solidFill>
                  <a:schemeClr val="tx1"/>
                </a:solidFill>
                <a:effectLst/>
              </a:rPr>
              <a:t>Lastname</a:t>
            </a:r>
            <a:r>
              <a:rPr lang="en-GB" sz="1400" b="1" dirty="0">
                <a:solidFill>
                  <a:schemeClr val="tx1"/>
                </a:solidFill>
                <a:effectLst/>
              </a:rPr>
              <a:t>], Address and Age.. etc</a:t>
            </a:r>
            <a:endParaRPr lang="en-US" sz="14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67456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75EF-63B0-4EA5-AB53-28FFBD8C3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17" y="228728"/>
            <a:ext cx="2703444" cy="807125"/>
          </a:xfrm>
        </p:spPr>
        <p:txBody>
          <a:bodyPr>
            <a:noAutofit/>
          </a:bodyPr>
          <a:lstStyle/>
          <a:p>
            <a:r>
              <a:rPr lang="en-US" sz="6000" u="sng" dirty="0">
                <a:solidFill>
                  <a:schemeClr val="tx2"/>
                </a:solidFill>
              </a:rPr>
              <a:t>Forms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7543E9-B333-A323-11F6-3C9C9668E87F}"/>
              </a:ext>
            </a:extLst>
          </p:cNvPr>
          <p:cNvSpPr txBox="1"/>
          <p:nvPr/>
        </p:nvSpPr>
        <p:spPr>
          <a:xfrm>
            <a:off x="4837359" y="1319758"/>
            <a:ext cx="1258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Login</a:t>
            </a:r>
          </a:p>
        </p:txBody>
      </p:sp>
      <p:pic>
        <p:nvPicPr>
          <p:cNvPr id="5" name="Picture 4" descr="A screenshot of a computer screen">
            <a:extLst>
              <a:ext uri="{FF2B5EF4-FFF2-40B4-BE49-F238E27FC236}">
                <a16:creationId xmlns:a16="http://schemas.microsoft.com/office/drawing/2014/main" id="{F73D3E48-A2F2-AF33-C1A9-44E2C0F0D3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3" t="5567" r="12833" b="5840"/>
          <a:stretch/>
        </p:blipFill>
        <p:spPr>
          <a:xfrm>
            <a:off x="5949990" y="267874"/>
            <a:ext cx="6079450" cy="4075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6C8F293-1130-1653-3E28-331BEAF12830}"/>
              </a:ext>
            </a:extLst>
          </p:cNvPr>
          <p:cNvSpPr txBox="1">
            <a:spLocks/>
          </p:cNvSpPr>
          <p:nvPr/>
        </p:nvSpPr>
        <p:spPr>
          <a:xfrm>
            <a:off x="766417" y="1035853"/>
            <a:ext cx="2703444" cy="807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u="sng" dirty="0">
                <a:solidFill>
                  <a:schemeClr val="tx2"/>
                </a:solidFill>
              </a:rPr>
              <a:t>Start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B995DF-690B-27EE-6BF5-D64A64C69141}"/>
              </a:ext>
            </a:extLst>
          </p:cNvPr>
          <p:cNvSpPr txBox="1"/>
          <p:nvPr/>
        </p:nvSpPr>
        <p:spPr>
          <a:xfrm>
            <a:off x="6645839" y="5000392"/>
            <a:ext cx="2040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Contact Us</a:t>
            </a:r>
          </a:p>
        </p:txBody>
      </p:sp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256AB29-0A56-58CE-9D84-6E50ECC306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7" t="6028" r="13000" b="6028"/>
          <a:stretch/>
        </p:blipFill>
        <p:spPr>
          <a:xfrm>
            <a:off x="162560" y="2534900"/>
            <a:ext cx="6243073" cy="41687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766569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75EF-63B0-4EA5-AB53-28FFBD8C3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6117" y="106808"/>
            <a:ext cx="2703444" cy="807125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</a:rPr>
              <a:t>Start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CCBC36-52B9-33FC-1525-B0B540DCF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76" y="3327400"/>
            <a:ext cx="3559987" cy="2386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D9CBB29-05D2-C96D-D1D5-EDAC67813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65" y="3327400"/>
            <a:ext cx="3543805" cy="2386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FB995DF-690B-27EE-6BF5-D64A64C69141}"/>
              </a:ext>
            </a:extLst>
          </p:cNvPr>
          <p:cNvSpPr txBox="1"/>
          <p:nvPr/>
        </p:nvSpPr>
        <p:spPr>
          <a:xfrm>
            <a:off x="5256481" y="2749787"/>
            <a:ext cx="1578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D12743-5C1A-F6AD-F8E2-51124BD1C706}"/>
              </a:ext>
            </a:extLst>
          </p:cNvPr>
          <p:cNvSpPr txBox="1"/>
          <p:nvPr/>
        </p:nvSpPr>
        <p:spPr>
          <a:xfrm>
            <a:off x="9357229" y="2749787"/>
            <a:ext cx="1578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Login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C0FBA3-BFCA-1DD0-E828-60FC9035EC48}"/>
              </a:ext>
            </a:extLst>
          </p:cNvPr>
          <p:cNvSpPr txBox="1"/>
          <p:nvPr/>
        </p:nvSpPr>
        <p:spPr>
          <a:xfrm>
            <a:off x="1163827" y="2749787"/>
            <a:ext cx="1578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About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3AADE7B-3493-13AE-F1C8-AAF64299E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3623" y="3327399"/>
            <a:ext cx="3563799" cy="2386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22649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75EF-63B0-4EA5-AB53-28FFBD8C3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1900" y="82971"/>
            <a:ext cx="2703444" cy="807125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</a:rPr>
              <a:t>Start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B995DF-690B-27EE-6BF5-D64A64C69141}"/>
              </a:ext>
            </a:extLst>
          </p:cNvPr>
          <p:cNvSpPr txBox="1"/>
          <p:nvPr/>
        </p:nvSpPr>
        <p:spPr>
          <a:xfrm>
            <a:off x="5256481" y="1012427"/>
            <a:ext cx="1578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Contact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D9CBB29-05D2-C96D-D1D5-EDAC67813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623" y="3327399"/>
            <a:ext cx="3543805" cy="2386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CCBC36-52B9-33FC-1525-B0B540DCF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629" y="3327399"/>
            <a:ext cx="3559987" cy="2386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AADE7B-3493-13AE-F1C8-AAF64299E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2108" y="1386838"/>
            <a:ext cx="7947783" cy="5322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9830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75EF-63B0-4EA5-AB53-28FFBD8C3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1900" y="82971"/>
            <a:ext cx="2703444" cy="807125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</a:rPr>
              <a:t>Start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B995DF-690B-27EE-6BF5-D64A64C69141}"/>
              </a:ext>
            </a:extLst>
          </p:cNvPr>
          <p:cNvSpPr txBox="1"/>
          <p:nvPr/>
        </p:nvSpPr>
        <p:spPr>
          <a:xfrm>
            <a:off x="5256481" y="1012427"/>
            <a:ext cx="1578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Login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D9CBB29-05D2-C96D-D1D5-EDAC67813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623" y="3327399"/>
            <a:ext cx="3543805" cy="2386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CCBC36-52B9-33FC-1525-B0B540DCF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981" y="1391968"/>
            <a:ext cx="7939282" cy="5322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AADE7B-3493-13AE-F1C8-AAF64299E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2108" y="7056118"/>
            <a:ext cx="7947783" cy="5322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7866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Parcel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تكامل">
  <a:themeElements>
    <a:clrScheme name="تكامل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تكامل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تكامل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4.xml><?xml version="1.0" encoding="utf-8"?>
<a:theme xmlns:a="http://schemas.openxmlformats.org/drawingml/2006/main" name="1_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5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6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7.xml><?xml version="1.0" encoding="utf-8"?>
<a:theme xmlns:a="http://schemas.openxmlformats.org/drawingml/2006/main" name="Savon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8.xml><?xml version="1.0" encoding="utf-8"?>
<a:theme xmlns:a="http://schemas.openxmlformats.org/drawingml/2006/main" name="Gallery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9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739AB93C59A324A90DAB9754F92D931" ma:contentTypeVersion="3" ma:contentTypeDescription="Create a new document." ma:contentTypeScope="" ma:versionID="5db0f37edc084818b6be3f5065230e5d">
  <xsd:schema xmlns:xsd="http://www.w3.org/2001/XMLSchema" xmlns:xs="http://www.w3.org/2001/XMLSchema" xmlns:p="http://schemas.microsoft.com/office/2006/metadata/properties" xmlns:ns3="4187aad6-b037-487f-8e90-6117b6e738b0" targetNamespace="http://schemas.microsoft.com/office/2006/metadata/properties" ma:root="true" ma:fieldsID="74ca129b2a760b3e027fc9a0b83de6df" ns3:_="">
    <xsd:import namespace="4187aad6-b037-487f-8e90-6117b6e738b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87aad6-b037-487f-8e90-6117b6e738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187aad6-b037-487f-8e90-6117b6e738b0" xsi:nil="true"/>
  </documentManagement>
</p:properties>
</file>

<file path=customXml/itemProps1.xml><?xml version="1.0" encoding="utf-8"?>
<ds:datastoreItem xmlns:ds="http://schemas.openxmlformats.org/officeDocument/2006/customXml" ds:itemID="{F11C5930-34CE-4DAB-B0E3-69B2499A45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87aad6-b037-487f-8e90-6117b6e738b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7EA24F3-C8EE-41F6-8CD5-31FFD530299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FEE7343-83FC-4F86-A695-B9E2CEE32A86}">
  <ds:schemaRefs>
    <ds:schemaRef ds:uri="4187aad6-b037-487f-8e90-6117b6e738b0"/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579</Words>
  <Application>Microsoft Office PowerPoint</Application>
  <PresentationFormat>Widescreen</PresentationFormat>
  <Paragraphs>112</Paragraphs>
  <Slides>32</Slides>
  <Notes>6</Notes>
  <HiddenSlides>7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32</vt:i4>
      </vt:variant>
    </vt:vector>
  </HeadingPairs>
  <TitlesOfParts>
    <vt:vector size="60" baseType="lpstr">
      <vt:lpstr>Meiryo</vt:lpstr>
      <vt:lpstr>Agency FB</vt:lpstr>
      <vt:lpstr>Aharoni</vt:lpstr>
      <vt:lpstr>Algerian</vt:lpstr>
      <vt:lpstr>Andalus</vt:lpstr>
      <vt:lpstr>Arial</vt:lpstr>
      <vt:lpstr>Calibri</vt:lpstr>
      <vt:lpstr>Calibri Light</vt:lpstr>
      <vt:lpstr>Centaur</vt:lpstr>
      <vt:lpstr>Century Gothic</vt:lpstr>
      <vt:lpstr>Courier New</vt:lpstr>
      <vt:lpstr>Garamond</vt:lpstr>
      <vt:lpstr>Gill Sans MT</vt:lpstr>
      <vt:lpstr>Palatino Linotype</vt:lpstr>
      <vt:lpstr>Trebuchet MS</vt:lpstr>
      <vt:lpstr>Tw Cen MT</vt:lpstr>
      <vt:lpstr>Tw Cen MT Condensed</vt:lpstr>
      <vt:lpstr>Wingdings 3</vt:lpstr>
      <vt:lpstr>Office Theme</vt:lpstr>
      <vt:lpstr>تكامل</vt:lpstr>
      <vt:lpstr>Wisp</vt:lpstr>
      <vt:lpstr>1_Wisp</vt:lpstr>
      <vt:lpstr>Ion</vt:lpstr>
      <vt:lpstr>Facet</vt:lpstr>
      <vt:lpstr>Savon</vt:lpstr>
      <vt:lpstr>Gallery</vt:lpstr>
      <vt:lpstr>Vapor Trail</vt:lpstr>
      <vt:lpstr>Parcel</vt:lpstr>
      <vt:lpstr>Out Of Range team</vt:lpstr>
      <vt:lpstr>Memebers Roles</vt:lpstr>
      <vt:lpstr>Agenda:</vt:lpstr>
      <vt:lpstr>PowerPoint Presentation</vt:lpstr>
      <vt:lpstr>Problem Definition</vt:lpstr>
      <vt:lpstr>Forms</vt:lpstr>
      <vt:lpstr>Start</vt:lpstr>
      <vt:lpstr>Start</vt:lpstr>
      <vt:lpstr>Start</vt:lpstr>
      <vt:lpstr>PowerPoint Presentation</vt:lpstr>
      <vt:lpstr>FORMS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FORM ADMIN TEACHER </vt:lpstr>
      <vt:lpstr>ENROLLMENT REQUEST TEACHER</vt:lpstr>
      <vt:lpstr>REPORTS       </vt:lpstr>
      <vt:lpstr>REPORTS       </vt:lpstr>
      <vt:lpstr>PowerPoint Presentation</vt:lpstr>
      <vt:lpstr>PowerPoint Presentation</vt:lpstr>
      <vt:lpstr>PowerPoint Presentation</vt:lpstr>
      <vt:lpstr>PowerPoint Presentation</vt:lpstr>
      <vt:lpstr>TABLES</vt:lpstr>
      <vt:lpstr>TABLES</vt:lpstr>
      <vt:lpstr>TABLES</vt:lpstr>
      <vt:lpstr>Queries</vt:lpstr>
      <vt:lpstr>Queries</vt:lpstr>
      <vt:lpstr> REPORT STUDENT EBRAHEIM  @@ REPORT PROFESSOR DAVID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PK Team</dc:title>
  <dc:creator>Rowaida Antar</dc:creator>
  <cp:lastModifiedBy>Ibrahim.1700294</cp:lastModifiedBy>
  <cp:revision>18</cp:revision>
  <dcterms:created xsi:type="dcterms:W3CDTF">2023-05-07T14:26:11Z</dcterms:created>
  <dcterms:modified xsi:type="dcterms:W3CDTF">2023-05-22T10:22:17Z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0x0101004739AB93C59A324A90DAB9754F92D931</vt:lpwstr>
  </property>
</Properties>
</file>

<file path=docProps/thumbnail.jpeg>
</file>